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4"/>
  </p:notesMasterIdLst>
  <p:sldIdLst>
    <p:sldId id="1721" r:id="rId3"/>
    <p:sldId id="1725" r:id="rId4"/>
    <p:sldId id="1735" r:id="rId5"/>
    <p:sldId id="1824" r:id="rId6"/>
    <p:sldId id="1823" r:id="rId7"/>
    <p:sldId id="1826" r:id="rId8"/>
    <p:sldId id="1837" r:id="rId9"/>
    <p:sldId id="1825" r:id="rId10"/>
    <p:sldId id="1828" r:id="rId11"/>
    <p:sldId id="1752" r:id="rId12"/>
    <p:sldId id="315" r:id="rId13"/>
    <p:sldId id="804" r:id="rId14"/>
    <p:sldId id="1814" r:id="rId15"/>
    <p:sldId id="788" r:id="rId16"/>
    <p:sldId id="1807" r:id="rId17"/>
    <p:sldId id="1816" r:id="rId18"/>
    <p:sldId id="1817" r:id="rId19"/>
    <p:sldId id="1808" r:id="rId20"/>
    <p:sldId id="1809" r:id="rId21"/>
    <p:sldId id="1811" r:id="rId22"/>
    <p:sldId id="730" r:id="rId23"/>
    <p:sldId id="856" r:id="rId24"/>
    <p:sldId id="1737" r:id="rId25"/>
    <p:sldId id="258" r:id="rId26"/>
    <p:sldId id="260" r:id="rId27"/>
    <p:sldId id="257" r:id="rId28"/>
    <p:sldId id="1832" r:id="rId29"/>
    <p:sldId id="1833" r:id="rId30"/>
    <p:sldId id="757" r:id="rId31"/>
    <p:sldId id="1712" r:id="rId32"/>
    <p:sldId id="177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654"/>
    <a:srgbClr val="D48482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3019"/>
  </p:normalViewPr>
  <p:slideViewPr>
    <p:cSldViewPr>
      <p:cViewPr varScale="1">
        <p:scale>
          <a:sx n="92" d="100"/>
          <a:sy n="92" d="100"/>
        </p:scale>
        <p:origin x="184" y="8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2E86F-F56B-964F-817C-9F8EFD953416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8178C-8315-344F-983C-691A23C99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73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EBA5F-238F-DB44-B43F-1AD91430F6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9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speed up the production cycle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make quality control more robust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0F8D9-2984-1742-AB75-86AE8FE26B4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53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speed up the production cycle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make quality control more robust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0F8D9-2984-1742-AB75-86AE8FE26B4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24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02CDA-1C21-4FF5-BC21-B58D4554B7C0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AC5C0C-F5B6-4459-BB4C-E85C05BE6C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D887A46-7BA7-4748-98ED-FB437BAFA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BCDBEC-E08C-D045-B988-0EA8B791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2D3-DEE8-2C4E-AA5F-94385F73330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597C08-9977-FF45-BE0D-A2DFC428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84D144-003C-BF47-88C4-3D6BEFC5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23AB-2A62-DD49-AC47-07C551D62A5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65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50" y="1779588"/>
            <a:ext cx="8496301" cy="1008193"/>
          </a:xfrm>
          <a:prstGeom prst="rect">
            <a:avLst/>
          </a:prstGeo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2859791"/>
            <a:ext cx="8496302" cy="115182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13463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0" y="987531"/>
            <a:ext cx="8496740" cy="39607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430" y="1779589"/>
            <a:ext cx="8209140" cy="1008193"/>
          </a:xfrm>
          <a:prstGeom prst="rect">
            <a:avLst/>
          </a:prstGeo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872" y="2859791"/>
            <a:ext cx="8209684" cy="115216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1" y="4588030"/>
            <a:ext cx="8209140" cy="216000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46806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23411" y="2571750"/>
            <a:ext cx="8497180" cy="2160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411" y="915520"/>
            <a:ext cx="8497180" cy="1008140"/>
          </a:xfrm>
          <a:prstGeom prst="rect">
            <a:avLst/>
          </a:prstGeom>
        </p:spPr>
        <p:txBody>
          <a:bodyPr anchor="b"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411" y="1995670"/>
            <a:ext cx="8497180" cy="432060"/>
          </a:xfrm>
          <a:prstGeom prst="rect">
            <a:avLst/>
          </a:prstGeo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9" y="4732050"/>
            <a:ext cx="8496622" cy="216000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011261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411" y="915522"/>
            <a:ext cx="8497180" cy="3816530"/>
          </a:xfrm>
          <a:prstGeom prst="rect">
            <a:avLst/>
          </a:prstGeom>
        </p:spPr>
        <p:txBody>
          <a:bodyPr/>
          <a:lstStyle>
            <a:lvl1pPr marL="359991" indent="-359991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5788" algn="r"/>
              </a:tabLst>
              <a:defRPr sz="1800">
                <a:solidFill>
                  <a:schemeClr val="tx1"/>
                </a:solidFill>
              </a:defRPr>
            </a:lvl1pPr>
            <a:lvl2pPr marL="358766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79793" algn="r"/>
              </a:tabLst>
              <a:defRPr sz="1800">
                <a:solidFill>
                  <a:schemeClr val="bg2"/>
                </a:solidFill>
              </a:defRPr>
            </a:lvl2pPr>
            <a:lvl3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59991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901578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779663"/>
            <a:ext cx="8497180" cy="143981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1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6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74"/>
            <a:ext cx="9144000" cy="16350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779588"/>
            <a:ext cx="8496418" cy="143986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323410" y="1779662"/>
            <a:ext cx="8497134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323411" y="3147814"/>
            <a:ext cx="8496118" cy="72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49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jekt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133092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ject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1" y="915522"/>
            <a:ext cx="8497180" cy="288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1" y="4803552"/>
            <a:ext cx="8496418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111226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2" y="1275570"/>
            <a:ext cx="417658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1" y="1275570"/>
            <a:ext cx="417658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02CDA-1C21-4FF5-BC21-B58D4554B7C0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AC5C0C-F5B6-4459-BB4C-E85C05BE6C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8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1" y="915521"/>
            <a:ext cx="8497180" cy="288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1" y="1275570"/>
            <a:ext cx="2735703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03810" y="1276350"/>
            <a:ext cx="2736381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6084211" y="1276350"/>
            <a:ext cx="2736380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55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23412" y="1275570"/>
            <a:ext cx="201628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2483711" y="1275570"/>
            <a:ext cx="2016279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644011" y="1275570"/>
            <a:ext cx="2016280" cy="3455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804311" y="1275570"/>
            <a:ext cx="2016280" cy="34544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2824684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2" y="1275571"/>
            <a:ext cx="4176580" cy="16562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44011" y="1275571"/>
            <a:ext cx="4176580" cy="16562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23412" y="3075820"/>
            <a:ext cx="4176580" cy="16562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644011" y="3075820"/>
            <a:ext cx="4176580" cy="16562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88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5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90"/>
            <a:ext cx="8496299" cy="2014226"/>
          </a:xfrm>
          <a:prstGeom prst="rect">
            <a:avLst/>
          </a:prstGeo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5821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23852" y="915989"/>
            <a:ext cx="8496299" cy="2016126"/>
          </a:xfrm>
          <a:prstGeom prst="rect">
            <a:avLst/>
          </a:prstGeo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12054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3851" y="915989"/>
            <a:ext cx="8496300" cy="2016125"/>
          </a:xfrm>
          <a:prstGeom prst="rect">
            <a:avLst/>
          </a:prstGeo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9689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8"/>
            <a:ext cx="1296144" cy="1656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0" y="228472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8" y="271677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8" y="271677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2903143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3528" y="3075990"/>
            <a:ext cx="1296144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0" y="408397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365193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30000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8" y="451602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644728" y="3075990"/>
            <a:ext cx="1296144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890" y="408397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888" y="365193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888" y="430000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968" y="451602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23528" y="1275608"/>
            <a:ext cx="1296144" cy="1656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763690" y="228472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763688" y="185268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763688" y="250075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763768" y="271677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4644728" y="1276350"/>
            <a:ext cx="1296144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084890" y="2284729"/>
            <a:ext cx="2736303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084888" y="1852681"/>
            <a:ext cx="2736304" cy="432000"/>
          </a:xfrm>
          <a:prstGeom prst="rect">
            <a:avLst/>
          </a:prstGeo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084888" y="2500752"/>
            <a:ext cx="2736304" cy="21602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968" y="2716776"/>
            <a:ext cx="2736226" cy="215014"/>
          </a:xfrm>
          <a:prstGeom prst="rect">
            <a:avLst/>
          </a:prstGeo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850" y="915566"/>
            <a:ext cx="849630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763688" y="1276350"/>
            <a:ext cx="2736304" cy="57633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084888" y="1276824"/>
            <a:ext cx="2736304" cy="57600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763688" y="3075820"/>
            <a:ext cx="2736304" cy="57633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888" y="3076294"/>
            <a:ext cx="2736304" cy="576000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22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589649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411" y="987426"/>
            <a:ext cx="8497180" cy="1944688"/>
          </a:xfrm>
          <a:prstGeom prst="rect">
            <a:avLst/>
          </a:prstGeom>
        </p:spPr>
        <p:txBody>
          <a:bodyPr anchor="b"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9" y="4732056"/>
            <a:ext cx="8496944" cy="21602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19645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02CDA-1C21-4FF5-BC21-B58D4554B7C0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AC5C0C-F5B6-4459-BB4C-E85C05BE6C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51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411" y="915522"/>
            <a:ext cx="8497180" cy="3816530"/>
          </a:xfrm>
          <a:prstGeom prst="rect">
            <a:avLst/>
          </a:prstGeo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1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59991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39987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39987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39987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39987" marR="0" indent="-180971" algn="l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04060"/>
            <a:ext cx="8496300" cy="144462"/>
          </a:xfrm>
          <a:prstGeom prst="rect">
            <a:avLst/>
          </a:prstGeo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128244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"/>
          <p:cNvSpPr txBox="1">
            <a:spLocks/>
          </p:cNvSpPr>
          <p:nvPr userDrawn="1">
            <p:custDataLst>
              <p:tags r:id="rId1"/>
            </p:custDataLst>
          </p:nvPr>
        </p:nvSpPr>
        <p:spPr bwMode="gray">
          <a:xfrm>
            <a:off x="323412" y="1275570"/>
            <a:ext cx="4176580" cy="16560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vert="horz" lIns="90000" tIns="720000" rIns="90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b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539750" indent="-180975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endParaRPr sz="11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 Placeholder 1"/>
          <p:cNvSpPr txBox="1"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4644012" y="1275570"/>
            <a:ext cx="4176580" cy="16560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vert="horz" lIns="90000" tIns="720000" rIns="90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b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539750" indent="-180975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endParaRPr sz="11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Text Placeholder 1"/>
          <p:cNvSpPr txBox="1">
            <a:spLocks/>
          </p:cNvSpPr>
          <p:nvPr userDrawn="1">
            <p:custDataLst>
              <p:tags r:id="rId3"/>
            </p:custDataLst>
          </p:nvPr>
        </p:nvSpPr>
        <p:spPr bwMode="gray">
          <a:xfrm>
            <a:off x="323412" y="3075807"/>
            <a:ext cx="4176580" cy="16560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vert="horz" lIns="90000" tIns="720000" rIns="90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b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539750" indent="-180975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endParaRPr sz="11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 Placeholder 1"/>
          <p:cNvSpPr txBox="1">
            <a:spLocks/>
          </p:cNvSpPr>
          <p:nvPr userDrawn="1">
            <p:custDataLst>
              <p:tags r:id="rId4"/>
            </p:custDataLst>
          </p:nvPr>
        </p:nvSpPr>
        <p:spPr bwMode="gray">
          <a:xfrm>
            <a:off x="4644012" y="3075807"/>
            <a:ext cx="4176580" cy="16560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vert="horz" lIns="0" tIns="720000" rIns="9000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b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539750" indent="-180975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endParaRPr sz="11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5652691" y="3075806"/>
            <a:ext cx="3167138" cy="504171"/>
          </a:xfrm>
          <a:prstGeom prst="rect">
            <a:avLst/>
          </a:prstGeom>
        </p:spPr>
        <p:txBody>
          <a:bodyPr lIns="0" tIns="90000" bIns="93600" anchor="b" anchorCtr="0"/>
          <a:lstStyle>
            <a:lvl1pPr>
              <a:lnSpc>
                <a:spcPct val="70000"/>
              </a:lnSpc>
              <a:defRPr lang="nl-NL" sz="1200" b="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Heading of box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2" hasCustomPrompt="1"/>
          </p:nvPr>
        </p:nvSpPr>
        <p:spPr>
          <a:xfrm>
            <a:off x="4722943" y="3437728"/>
            <a:ext cx="862215" cy="862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Icon</a:t>
            </a:r>
          </a:p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5652691" y="3579814"/>
            <a:ext cx="3167138" cy="1152525"/>
          </a:xfrm>
          <a:prstGeom prst="rect">
            <a:avLst/>
          </a:prstGeom>
        </p:spPr>
        <p:txBody>
          <a:bodyPr lIns="0" tIns="46800" rIns="108000" bIns="46800" anchor="t" anchorCtr="0"/>
          <a:lstStyle>
            <a:lvl1pPr marL="0" indent="0">
              <a:buFont typeface="Arial"/>
              <a:buNone/>
              <a:defRPr sz="1050"/>
            </a:lvl1pPr>
            <a:lvl2pPr marL="0" indent="0">
              <a:buNone/>
              <a:defRPr sz="1050"/>
            </a:lvl2pPr>
            <a:lvl3pPr marL="179021" indent="0">
              <a:buNone/>
              <a:defRPr sz="1050"/>
            </a:lvl3pPr>
            <a:lvl4pPr marL="359016" indent="0">
              <a:buNone/>
              <a:defRPr sz="1050"/>
            </a:lvl4pPr>
            <a:lvl5pPr marL="539012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5652691" y="1275571"/>
            <a:ext cx="3167138" cy="504171"/>
          </a:xfrm>
          <a:prstGeom prst="rect">
            <a:avLst/>
          </a:prstGeom>
        </p:spPr>
        <p:txBody>
          <a:bodyPr lIns="0" tIns="90000" bIns="93600" anchor="b" anchorCtr="0"/>
          <a:lstStyle>
            <a:lvl1pPr>
              <a:lnSpc>
                <a:spcPct val="70000"/>
              </a:lnSpc>
              <a:defRPr lang="nl-NL" sz="1200" b="0" kern="1200" dirty="0" smtClean="0">
                <a:solidFill>
                  <a:srgbClr val="2642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Heading of box</a:t>
            </a:r>
          </a:p>
        </p:txBody>
      </p:sp>
      <p:sp>
        <p:nvSpPr>
          <p:cNvPr id="31" name="Content Placeholder 11"/>
          <p:cNvSpPr>
            <a:spLocks noGrp="1"/>
          </p:cNvSpPr>
          <p:nvPr>
            <p:ph sz="quarter" idx="35" hasCustomPrompt="1"/>
          </p:nvPr>
        </p:nvSpPr>
        <p:spPr>
          <a:xfrm>
            <a:off x="4722943" y="1637492"/>
            <a:ext cx="862215" cy="862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Icon</a:t>
            </a:r>
          </a:p>
          <a:p>
            <a:pPr lvl="0"/>
            <a:endParaRPr lang="en-US" dirty="0"/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5652691" y="1779578"/>
            <a:ext cx="3167138" cy="1152525"/>
          </a:xfrm>
          <a:prstGeom prst="rect">
            <a:avLst/>
          </a:prstGeom>
        </p:spPr>
        <p:txBody>
          <a:bodyPr lIns="0" tIns="46800" rIns="108000" bIns="46800" anchor="t" anchorCtr="0"/>
          <a:lstStyle>
            <a:lvl1pPr marL="0" indent="0">
              <a:buFont typeface="Arial"/>
              <a:buNone/>
              <a:defRPr sz="1050"/>
            </a:lvl1pPr>
            <a:lvl2pPr marL="0" indent="0">
              <a:buNone/>
              <a:defRPr sz="1050"/>
            </a:lvl2pPr>
            <a:lvl3pPr marL="179021" indent="0">
              <a:buNone/>
              <a:defRPr sz="1050"/>
            </a:lvl3pPr>
            <a:lvl4pPr marL="359016" indent="0">
              <a:buNone/>
              <a:defRPr sz="1050"/>
            </a:lvl4pPr>
            <a:lvl5pPr marL="539012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1332090" y="1275571"/>
            <a:ext cx="3167138" cy="504171"/>
          </a:xfrm>
          <a:prstGeom prst="rect">
            <a:avLst/>
          </a:prstGeom>
        </p:spPr>
        <p:txBody>
          <a:bodyPr lIns="0" tIns="90000" bIns="93600" anchor="b" anchorCtr="0"/>
          <a:lstStyle>
            <a:lvl1pPr>
              <a:lnSpc>
                <a:spcPct val="70000"/>
              </a:lnSpc>
              <a:defRPr lang="nl-NL" sz="1200" b="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Heading of box</a:t>
            </a:r>
          </a:p>
        </p:txBody>
      </p:sp>
      <p:sp>
        <p:nvSpPr>
          <p:cNvPr id="44" name="Content Placeholder 11"/>
          <p:cNvSpPr>
            <a:spLocks noGrp="1"/>
          </p:cNvSpPr>
          <p:nvPr>
            <p:ph sz="quarter" idx="38" hasCustomPrompt="1"/>
          </p:nvPr>
        </p:nvSpPr>
        <p:spPr>
          <a:xfrm>
            <a:off x="402341" y="1637492"/>
            <a:ext cx="862215" cy="862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Icon</a:t>
            </a:r>
          </a:p>
          <a:p>
            <a:pPr lvl="0"/>
            <a:endParaRPr lang="en-US" dirty="0"/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9"/>
          </p:nvPr>
        </p:nvSpPr>
        <p:spPr>
          <a:xfrm>
            <a:off x="1332090" y="1779578"/>
            <a:ext cx="3167138" cy="1152525"/>
          </a:xfrm>
          <a:prstGeom prst="rect">
            <a:avLst/>
          </a:prstGeom>
        </p:spPr>
        <p:txBody>
          <a:bodyPr lIns="0" tIns="46800" rIns="108000" bIns="46800" anchor="t" anchorCtr="0"/>
          <a:lstStyle>
            <a:lvl1pPr marL="0" indent="0">
              <a:buFont typeface="Arial"/>
              <a:buNone/>
              <a:defRPr sz="1050"/>
            </a:lvl1pPr>
            <a:lvl2pPr marL="0" indent="0">
              <a:buNone/>
              <a:defRPr sz="1050"/>
            </a:lvl2pPr>
            <a:lvl3pPr marL="179021" indent="0">
              <a:buNone/>
              <a:defRPr sz="1050"/>
            </a:lvl3pPr>
            <a:lvl4pPr marL="359016" indent="0">
              <a:buNone/>
              <a:defRPr sz="1050"/>
            </a:lvl4pPr>
            <a:lvl5pPr marL="539012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332090" y="3075643"/>
            <a:ext cx="3167138" cy="504171"/>
          </a:xfrm>
          <a:prstGeom prst="rect">
            <a:avLst/>
          </a:prstGeom>
        </p:spPr>
        <p:txBody>
          <a:bodyPr lIns="0" tIns="90000" bIns="93600" anchor="b" anchorCtr="0"/>
          <a:lstStyle>
            <a:lvl1pPr>
              <a:lnSpc>
                <a:spcPct val="70000"/>
              </a:lnSpc>
              <a:defRPr lang="nl-NL" sz="1200" b="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Heading of box</a:t>
            </a:r>
          </a:p>
        </p:txBody>
      </p:sp>
      <p:sp>
        <p:nvSpPr>
          <p:cNvPr id="48" name="Content Placeholder 11"/>
          <p:cNvSpPr>
            <a:spLocks noGrp="1"/>
          </p:cNvSpPr>
          <p:nvPr>
            <p:ph sz="quarter" idx="41" hasCustomPrompt="1"/>
          </p:nvPr>
        </p:nvSpPr>
        <p:spPr>
          <a:xfrm>
            <a:off x="402341" y="3437564"/>
            <a:ext cx="862215" cy="862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Icon</a:t>
            </a:r>
          </a:p>
          <a:p>
            <a:pPr lvl="0"/>
            <a:endParaRPr lang="en-US" dirty="0"/>
          </a:p>
        </p:txBody>
      </p:sp>
      <p:sp>
        <p:nvSpPr>
          <p:cNvPr id="53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1332090" y="3579650"/>
            <a:ext cx="3167138" cy="1152525"/>
          </a:xfrm>
          <a:prstGeom prst="rect">
            <a:avLst/>
          </a:prstGeom>
        </p:spPr>
        <p:txBody>
          <a:bodyPr lIns="0" tIns="46800" rIns="108000" bIns="46800" anchor="t" anchorCtr="0"/>
          <a:lstStyle>
            <a:lvl1pPr marL="0" indent="0">
              <a:buFont typeface="Arial"/>
              <a:buNone/>
              <a:defRPr sz="1050"/>
            </a:lvl1pPr>
            <a:lvl2pPr marL="0" indent="0">
              <a:buNone/>
              <a:defRPr sz="1050"/>
            </a:lvl2pPr>
            <a:lvl3pPr marL="179021" indent="0">
              <a:buNone/>
              <a:defRPr sz="1050"/>
            </a:lvl3pPr>
            <a:lvl4pPr marL="359016" indent="0">
              <a:buNone/>
              <a:defRPr sz="1050"/>
            </a:lvl4pPr>
            <a:lvl5pPr marL="539012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652690" y="1779278"/>
            <a:ext cx="3167137" cy="1795593"/>
            <a:chOff x="5139755" y="1779278"/>
            <a:chExt cx="3680072" cy="1795593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5139755" y="3574871"/>
              <a:ext cx="3680072" cy="0"/>
            </a:xfrm>
            <a:prstGeom prst="line">
              <a:avLst/>
            </a:prstGeom>
            <a:ln>
              <a:solidFill>
                <a:srgbClr val="26428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5139755" y="1779278"/>
              <a:ext cx="3680072" cy="0"/>
            </a:xfrm>
            <a:prstGeom prst="line">
              <a:avLst/>
            </a:prstGeom>
            <a:ln>
              <a:solidFill>
                <a:srgbClr val="26428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 userDrawn="1"/>
        </p:nvGrpSpPr>
        <p:grpSpPr>
          <a:xfrm>
            <a:off x="1332089" y="1779278"/>
            <a:ext cx="3167139" cy="1795593"/>
            <a:chOff x="1332088" y="1779278"/>
            <a:chExt cx="3680746" cy="1795593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1332088" y="3574871"/>
              <a:ext cx="3680072" cy="0"/>
            </a:xfrm>
            <a:prstGeom prst="line">
              <a:avLst/>
            </a:prstGeom>
            <a:ln>
              <a:solidFill>
                <a:srgbClr val="26428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1332762" y="1779278"/>
              <a:ext cx="3680072" cy="0"/>
            </a:xfrm>
            <a:prstGeom prst="line">
              <a:avLst/>
            </a:prstGeom>
            <a:ln>
              <a:solidFill>
                <a:srgbClr val="26428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61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62001" y="195421"/>
            <a:ext cx="597166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23410" y="987574"/>
            <a:ext cx="4680638" cy="3744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  <a:defRPr sz="1000"/>
            </a:lvl1pPr>
            <a:lvl2pPr marL="0" indent="0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  <a:defRPr sz="1000"/>
            </a:lvl2pPr>
            <a:lvl3pPr marL="179021" indent="0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  <a:defRPr sz="1000"/>
            </a:lvl3pPr>
            <a:lvl4pPr marL="359016" indent="0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  <a:defRPr sz="1000"/>
            </a:lvl4pPr>
            <a:lvl5pPr marL="539012" indent="0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  <a:defRPr sz="1000"/>
            </a:lvl5pPr>
          </a:lstStyle>
          <a:p>
            <a:pPr lvl="0"/>
            <a:r>
              <a:rPr lang="en-US" noProof="0" dirty="0"/>
              <a:t>Click to add content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508105" y="987575"/>
            <a:ext cx="3312046" cy="1944539"/>
          </a:xfrm>
          <a:prstGeom prst="rect">
            <a:avLst/>
          </a:prstGeom>
          <a:ln>
            <a:solidFill>
              <a:srgbClr val="8E8581"/>
            </a:solidFill>
          </a:ln>
        </p:spPr>
        <p:txBody>
          <a:bodyPr/>
          <a:lstStyle/>
          <a:p>
            <a:endParaRPr lang="nl-NL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508105" y="3003798"/>
            <a:ext cx="3312046" cy="1728540"/>
          </a:xfrm>
          <a:prstGeom prst="rect">
            <a:avLst/>
          </a:prstGeom>
          <a:ln>
            <a:solidFill>
              <a:srgbClr val="8E8581"/>
            </a:solidFill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3412" y="410393"/>
            <a:ext cx="360158" cy="361131"/>
          </a:xfrm>
          <a:prstGeom prst="rect">
            <a:avLst/>
          </a:prstGeom>
          <a:solidFill>
            <a:srgbClr val="264283"/>
          </a:solidFill>
        </p:spPr>
        <p:txBody>
          <a:bodyPr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622884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dent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 bwMode="gray">
          <a:xfrm>
            <a:off x="4066805" y="987425"/>
            <a:ext cx="3385516" cy="1922109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66805" y="992630"/>
            <a:ext cx="3385516" cy="250825"/>
          </a:xfrm>
          <a:prstGeom prst="rect">
            <a:avLst/>
          </a:prstGeom>
          <a:solidFill>
            <a:schemeClr val="accent2"/>
          </a:solidFill>
          <a:ln w="38100" cmpd="sng">
            <a:noFill/>
          </a:ln>
        </p:spPr>
        <p:txBody>
          <a:bodyPr lIns="72000" tIns="64800" rIns="72000" bIns="46800" anchor="ctr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	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103701" y="1243454"/>
            <a:ext cx="3311725" cy="1628682"/>
          </a:xfrm>
          <a:prstGeom prst="rect">
            <a:avLst/>
          </a:prstGeom>
          <a:solidFill>
            <a:schemeClr val="bg2"/>
          </a:solidFill>
          <a:ln w="38100" cmpd="sng"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1561" y="1139051"/>
            <a:ext cx="3328935" cy="353844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11561" y="992630"/>
            <a:ext cx="3328935" cy="250825"/>
          </a:xfrm>
          <a:prstGeom prst="rect">
            <a:avLst/>
          </a:prstGeom>
          <a:solidFill>
            <a:schemeClr val="accent2"/>
          </a:solidFill>
        </p:spPr>
        <p:txBody>
          <a:bodyPr lIns="72000" tIns="64800" rIns="72000" bIns="46800" anchor="ctr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V="1">
            <a:off x="3043504" y="2139703"/>
            <a:ext cx="0" cy="3315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292082" y="2895805"/>
            <a:ext cx="3311725" cy="177058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293221" y="2643759"/>
            <a:ext cx="3307162" cy="252046"/>
          </a:xfrm>
          <a:prstGeom prst="rect">
            <a:avLst/>
          </a:prstGeom>
          <a:solidFill>
            <a:schemeClr val="accent2"/>
          </a:solidFill>
        </p:spPr>
        <p:txBody>
          <a:bodyPr lIns="72000" tIns="64800" rIns="72000" bIns="46800" anchor="ctr" anchorCtr="0"/>
          <a:lstStyle>
            <a:lvl1pPr>
              <a:lnSpc>
                <a:spcPct val="7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7072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80000"/>
              </a:lnSpc>
            </a:pPr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0" y="915566"/>
            <a:ext cx="8496740" cy="288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528" y="4803552"/>
            <a:ext cx="8496300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3412" y="1275570"/>
            <a:ext cx="417658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content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4011" y="1275570"/>
            <a:ext cx="417658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18478792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23410" y="1275570"/>
            <a:ext cx="849674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411" y="195421"/>
            <a:ext cx="6912885" cy="576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1" y="915522"/>
            <a:ext cx="8497180" cy="288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411" y="4803552"/>
            <a:ext cx="8496418" cy="144462"/>
          </a:xfrm>
          <a:prstGeom prst="rect">
            <a:avLst/>
          </a:prstGeom>
        </p:spPr>
        <p:txBody>
          <a:bodyPr tIns="0" bIns="36000" anchor="b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26494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410" y="915566"/>
            <a:ext cx="8496740" cy="2882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50203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853" y="195419"/>
            <a:ext cx="6408449" cy="5761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4803775"/>
            <a:ext cx="8496300" cy="144462"/>
          </a:xfrm>
          <a:prstGeom prst="rect">
            <a:avLst/>
          </a:prstGeom>
        </p:spPr>
        <p:txBody>
          <a:bodyPr tIns="0" bIns="36000" anchor="b" anchorCtr="0"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4147055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_tabl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 anchor="b"/>
          <a:lstStyle/>
          <a:p>
            <a:r>
              <a:rPr lang="en-US" dirty="0"/>
              <a:t>Click to add headline agenda</a:t>
            </a:r>
          </a:p>
        </p:txBody>
      </p:sp>
    </p:spTree>
    <p:extLst>
      <p:ext uri="{BB962C8B-B14F-4D97-AF65-F5344CB8AC3E}">
        <p14:creationId xmlns:p14="http://schemas.microsoft.com/office/powerpoint/2010/main" val="12397986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02CDA-1C21-4FF5-BC21-B58D4554B7C0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AC5C0C-F5B6-4459-BB4C-E85C05BE6C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1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02CDA-1C21-4FF5-BC21-B58D4554B7C0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AC5C0C-F5B6-4459-BB4C-E85C05BE6C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5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259261-72AD-F246-AD85-472FB6749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898" l="9988" r="89973"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72" y="-614731"/>
            <a:ext cx="1152128" cy="6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8" name="Picture 5" descr="Università politecnica delle march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032" y="4686300"/>
            <a:ext cx="1336431" cy="3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33235" y="361341"/>
            <a:ext cx="8422481" cy="0"/>
          </a:xfrm>
          <a:custGeom>
            <a:avLst/>
            <a:gdLst/>
            <a:ahLst/>
            <a:cxnLst/>
            <a:rect l="l" t="t" r="r" b="b"/>
            <a:pathLst>
              <a:path w="11229975">
                <a:moveTo>
                  <a:pt x="0" y="0"/>
                </a:moveTo>
                <a:lnTo>
                  <a:pt x="11229618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8439912" y="153161"/>
            <a:ext cx="409194" cy="162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008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spcBef>
                <a:spcPts val="19"/>
              </a:spcBef>
            </a:pPr>
            <a:r>
              <a:rPr lang="en"/>
              <a:t>© 2018 International Business Machines</a:t>
            </a:r>
            <a:r>
              <a:rPr lang="en" spc="-23"/>
              <a:t> </a:t>
            </a:r>
            <a:r>
              <a:rPr lang="en"/>
              <a:t>Corporation</a:t>
            </a:r>
            <a:endParaRPr lang="en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9050">
              <a:spcBef>
                <a:spcPts val="11"/>
              </a:spcBef>
            </a:pPr>
            <a:fld id="{81D60167-4931-47E6-BA6A-407CBD079E47}" type="slidenum">
              <a:rPr lang="it-IT" smtClean="0"/>
              <a:pPr marL="19050">
                <a:spcBef>
                  <a:spcPts val="11"/>
                </a:spcBef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0578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00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image" Target="../media/image4.emf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tags" Target="../tags/tag1.xml"/><Relationship Id="rId35" Type="http://schemas.openxmlformats.org/officeDocument/2006/relationships/image" Target="../media/image5.emf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Università politecnica delle marche">
            <a:extLst>
              <a:ext uri="{FF2B5EF4-FFF2-40B4-BE49-F238E27FC236}">
                <a16:creationId xmlns:a16="http://schemas.microsoft.com/office/drawing/2014/main" id="{C3316901-5206-984D-A809-CA69E49E5D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96602"/>
            <a:ext cx="135015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26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9" r:id="rId7"/>
    <p:sldLayoutId id="2147483663" r:id="rId8"/>
    <p:sldLayoutId id="2147483698" r:id="rId9"/>
    <p:sldLayoutId id="2147483704" r:id="rId10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3" imgW="216" imgH="216" progId="TCLayout.ActiveDocument.1">
                  <p:embed/>
                </p:oleObj>
              </mc:Choice>
              <mc:Fallback>
                <p:oleObj name="think-cell Folie" r:id="rId3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ject 4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sp>
        <p:nvSpPr>
          <p:cNvPr id="4" name="VCT_Marker_ID_4" hidden="1"/>
          <p:cNvSpPr/>
          <p:nvPr>
            <p:custDataLst>
              <p:tags r:id="rId31"/>
            </p:custDataLst>
          </p:nvPr>
        </p:nvSpPr>
        <p:spPr bwMode="gray">
          <a:xfrm>
            <a:off x="1270001" y="127001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Title Placeholder 1"/>
          <p:cNvSpPr>
            <a:spLocks noGrp="1"/>
          </p:cNvSpPr>
          <p:nvPr>
            <p:ph type="title"/>
          </p:nvPr>
        </p:nvSpPr>
        <p:spPr bwMode="gray">
          <a:xfrm>
            <a:off x="323412" y="195421"/>
            <a:ext cx="6408889" cy="576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headline</a:t>
            </a:r>
            <a:endParaRPr lang="en-US" noProof="0" dirty="0"/>
          </a:p>
        </p:txBody>
      </p:sp>
      <p:sp>
        <p:nvSpPr>
          <p:cNvPr id="88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 bwMode="gray">
          <a:xfrm>
            <a:off x="323411" y="915522"/>
            <a:ext cx="8497180" cy="381653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99310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3" r:id="rId28"/>
  </p:sldLayoutIdLst>
  <p:hf hdr="0" ftr="0" dt="0"/>
  <p:txStyles>
    <p:titleStyle>
      <a:lvl1pPr algn="l" defTabSz="914378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996" marR="0" indent="-179996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9991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9987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982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982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19982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39987" indent="-179996" algn="l" defTabSz="914378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19982" marR="0" indent="-180971" algn="l" defTabSz="914378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f"/><Relationship Id="rId18" Type="http://schemas.openxmlformats.org/officeDocument/2006/relationships/image" Target="../media/image23.tiff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17" Type="http://schemas.openxmlformats.org/officeDocument/2006/relationships/image" Target="../media/image22.tiff"/><Relationship Id="rId2" Type="http://schemas.openxmlformats.org/officeDocument/2006/relationships/image" Target="../media/image7.png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5" Type="http://schemas.openxmlformats.org/officeDocument/2006/relationships/image" Target="../media/image20.tiff"/><Relationship Id="rId10" Type="http://schemas.openxmlformats.org/officeDocument/2006/relationships/image" Target="../media/image15.tiff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tiff"/><Relationship Id="rId14" Type="http://schemas.openxmlformats.org/officeDocument/2006/relationships/image" Target="../media/image1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jpe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jpeg"/><Relationship Id="rId47" Type="http://schemas.openxmlformats.org/officeDocument/2006/relationships/image" Target="../media/image70.jpe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6" Type="http://schemas.openxmlformats.org/officeDocument/2006/relationships/image" Target="../media/image39.png"/><Relationship Id="rId29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11" Type="http://schemas.openxmlformats.org/officeDocument/2006/relationships/image" Target="../media/image34.jpe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jpeg"/><Relationship Id="rId40" Type="http://schemas.openxmlformats.org/officeDocument/2006/relationships/image" Target="../media/image63.png"/><Relationship Id="rId45" Type="http://schemas.openxmlformats.org/officeDocument/2006/relationships/image" Target="../media/image68.jpeg"/><Relationship Id="rId5" Type="http://schemas.openxmlformats.org/officeDocument/2006/relationships/image" Target="../media/image28.tiff"/><Relationship Id="rId15" Type="http://schemas.openxmlformats.org/officeDocument/2006/relationships/image" Target="../media/image38.jpe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jpeg"/><Relationship Id="rId4" Type="http://schemas.openxmlformats.org/officeDocument/2006/relationships/image" Target="../media/image27.tiff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jpeg"/><Relationship Id="rId48" Type="http://schemas.openxmlformats.org/officeDocument/2006/relationships/image" Target="../media/image71.jpeg"/><Relationship Id="rId8" Type="http://schemas.openxmlformats.org/officeDocument/2006/relationships/image" Target="../media/image31.png"/><Relationship Id="rId3" Type="http://schemas.openxmlformats.org/officeDocument/2006/relationships/image" Target="../media/image26.tiff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33" Type="http://schemas.openxmlformats.org/officeDocument/2006/relationships/image" Target="../media/image56.png"/><Relationship Id="rId38" Type="http://schemas.openxmlformats.org/officeDocument/2006/relationships/image" Target="../media/image61.jpg"/><Relationship Id="rId46" Type="http://schemas.openxmlformats.org/officeDocument/2006/relationships/image" Target="../media/image69.png"/><Relationship Id="rId20" Type="http://schemas.openxmlformats.org/officeDocument/2006/relationships/image" Target="../media/image43.png"/><Relationship Id="rId41" Type="http://schemas.openxmlformats.org/officeDocument/2006/relationships/image" Target="../media/image6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D0B37B-1D8C-164E-BE0E-F010A486DD3F}"/>
              </a:ext>
            </a:extLst>
          </p:cNvPr>
          <p:cNvSpPr txBox="1"/>
          <p:nvPr/>
        </p:nvSpPr>
        <p:spPr>
          <a:xfrm>
            <a:off x="2799472" y="1102337"/>
            <a:ext cx="66404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l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SMALL LANGUAGE MODEL</a:t>
            </a:r>
          </a:p>
          <a:p>
            <a:pPr algn="l"/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LA SFIDA DELL’AI NELLE PMI ITALIANE</a:t>
            </a:r>
            <a:br>
              <a:rPr lang="it-IT" sz="2400" b="1" dirty="0"/>
            </a:br>
            <a:r>
              <a:rPr lang="it-IT" sz="2400" b="1" dirty="0"/>
              <a:t>EMANUELE FRONTONI</a:t>
            </a:r>
          </a:p>
          <a:p>
            <a:pPr algn="l"/>
            <a:r>
              <a:rPr lang="it-IT" sz="2400" b="1" dirty="0"/>
              <a:t>RICCARDO ROSATI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0783302-311C-2343-A365-727E08A7A44B}"/>
              </a:ext>
            </a:extLst>
          </p:cNvPr>
          <p:cNvSpPr/>
          <p:nvPr/>
        </p:nvSpPr>
        <p:spPr>
          <a:xfrm>
            <a:off x="7956376" y="0"/>
            <a:ext cx="1187624" cy="62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E05E7E35-DDA3-794F-8CE8-C7F279ED0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7" y="4067275"/>
            <a:ext cx="674505" cy="6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E93CB632-AAA6-484C-BE60-6B14481E2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7" y="3357037"/>
            <a:ext cx="680378" cy="69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C959AE64-C9BD-FC4B-BDCF-AC71E2B0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8611"/>
            <a:ext cx="689643" cy="68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1">
            <a:extLst>
              <a:ext uri="{FF2B5EF4-FFF2-40B4-BE49-F238E27FC236}">
                <a16:creationId xmlns:a16="http://schemas.microsoft.com/office/drawing/2014/main" id="{6A9159E6-A77E-924F-95AA-B933BB5D8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65" y="3357860"/>
            <a:ext cx="656883" cy="6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2">
            <a:extLst>
              <a:ext uri="{FF2B5EF4-FFF2-40B4-BE49-F238E27FC236}">
                <a16:creationId xmlns:a16="http://schemas.microsoft.com/office/drawing/2014/main" id="{E3BCC5D2-68D4-EC49-87FC-BA26AEC5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01" y="3361356"/>
            <a:ext cx="648072" cy="6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FC5F7C8-6367-1749-9D5E-389BE5D61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111" y="3404220"/>
            <a:ext cx="570422" cy="570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E1E4367-1502-CA47-801A-C5EE937F2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177" y="3404220"/>
            <a:ext cx="611060" cy="611060"/>
          </a:xfrm>
          <a:prstGeom prst="ellipse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894552B-4A40-9A4F-99BA-A6F3FA339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2035" y="3411243"/>
            <a:ext cx="542840" cy="544199"/>
          </a:xfrm>
          <a:prstGeom prst="ellipse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F2CE3E6-6991-434C-A6D8-48CE300C83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4204" y="4089732"/>
            <a:ext cx="618217" cy="60437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1CA7E0B-0CCE-694C-8002-02181009A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7353" y="4067275"/>
            <a:ext cx="664161" cy="64929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DCA02F8-8FAC-A840-B1B2-6588003BF1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6617" y="4059563"/>
            <a:ext cx="679937" cy="66471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D0B09A1-D2D2-534B-A3B4-9341B6FB6C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5776" y="4070832"/>
            <a:ext cx="656882" cy="64217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22C7311-1846-8846-8F57-E289D8EF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5302" y="4089732"/>
            <a:ext cx="618218" cy="60437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F50B2AE-59CA-8340-87B7-4E834C761E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3319" y="4089733"/>
            <a:ext cx="618216" cy="6043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3F852ED-3DC7-D54C-AD7A-EAEDB7ABA5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998" y="4062218"/>
            <a:ext cx="674505" cy="65940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FAC74A0-1EAD-2445-ABA0-B3B9E897C1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0037" y="4059976"/>
            <a:ext cx="679093" cy="66388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08E2439-500F-4E47-A943-16BEEF1370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1640" y="2998571"/>
            <a:ext cx="1612003" cy="974287"/>
          </a:xfrm>
          <a:prstGeom prst="rect">
            <a:avLst/>
          </a:prstGeom>
        </p:spPr>
      </p:pic>
      <p:pic>
        <p:nvPicPr>
          <p:cNvPr id="23" name="Picture 2" descr="Calendario Personale – Università Degli Studi di Macerata">
            <a:extLst>
              <a:ext uri="{FF2B5EF4-FFF2-40B4-BE49-F238E27FC236}">
                <a16:creationId xmlns:a16="http://schemas.microsoft.com/office/drawing/2014/main" id="{7A857F4C-8A42-F940-9805-2ADF02E3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0" y="-92546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9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26DB6A9-11F3-E648-B2FC-584C3943587A}"/>
              </a:ext>
            </a:extLst>
          </p:cNvPr>
          <p:cNvSpPr/>
          <p:nvPr/>
        </p:nvSpPr>
        <p:spPr>
          <a:xfrm>
            <a:off x="0" y="483518"/>
            <a:ext cx="9153000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/>
            <a:r>
              <a:rPr lang="en-GB" sz="3000" b="1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Controllo</a:t>
            </a:r>
            <a:r>
              <a:rPr lang="en-GB" sz="30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Qualità</a:t>
            </a:r>
            <a:endParaRPr lang="en-GB" sz="3000" b="1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6648C6-4FEB-0642-BC1B-CEBA7ED88C5A}"/>
              </a:ext>
            </a:extLst>
          </p:cNvPr>
          <p:cNvSpPr txBox="1"/>
          <p:nvPr/>
        </p:nvSpPr>
        <p:spPr>
          <a:xfrm>
            <a:off x="410228" y="1707654"/>
            <a:ext cx="8336931" cy="69249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350"/>
              <a:t>Grazie a una combinazione di image processing, classificazione e segmentazione delle immagini e computer vision, gli strumenti basati sull’IA sono in grado di individuare i difetti che l'occhio umano a volte non riesce a cogliere al primo tentativo</a:t>
            </a:r>
          </a:p>
        </p:txBody>
      </p:sp>
      <p:pic>
        <p:nvPicPr>
          <p:cNvPr id="1026" name="Picture 2" descr="Red High Detail Mode for Defect Segmentation - Blog | Cognex">
            <a:extLst>
              <a:ext uri="{FF2B5EF4-FFF2-40B4-BE49-F238E27FC236}">
                <a16:creationId xmlns:a16="http://schemas.microsoft.com/office/drawing/2014/main" id="{25076ECC-5651-C59A-1833-18C93D6B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46" y="2825696"/>
            <a:ext cx="5421299" cy="18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992F6C-C298-9249-BF61-E06FE88A4AB7}"/>
              </a:ext>
            </a:extLst>
          </p:cNvPr>
          <p:cNvSpPr txBox="1"/>
          <p:nvPr/>
        </p:nvSpPr>
        <p:spPr>
          <a:xfrm>
            <a:off x="422161" y="2800419"/>
            <a:ext cx="247037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350" dirty="0"/>
              <a:t>Il processo di ispezione risulta così più efficiente, mentre la quantità di prodotti difettosi inviati ai consumatori si riduce notevolmente</a:t>
            </a:r>
            <a:endParaRPr lang="en-GB" sz="1350" dirty="0"/>
          </a:p>
        </p:txBody>
      </p:sp>
      <p:pic>
        <p:nvPicPr>
          <p:cNvPr id="2" name="Picture 2" descr="mage result for Benelli armi loghi">
            <a:extLst>
              <a:ext uri="{FF2B5EF4-FFF2-40B4-BE49-F238E27FC236}">
                <a16:creationId xmlns:a16="http://schemas.microsoft.com/office/drawing/2014/main" id="{769060A0-B8E5-AFD8-9C3B-0AF97E0ED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4" b="36000"/>
          <a:stretch/>
        </p:blipFill>
        <p:spPr bwMode="auto">
          <a:xfrm>
            <a:off x="7310883" y="179653"/>
            <a:ext cx="1227932" cy="33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9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FA2B9C-6DAB-CA40-8D3E-CC0710355EB8}"/>
              </a:ext>
            </a:extLst>
          </p:cNvPr>
          <p:cNvSpPr txBox="1"/>
          <p:nvPr/>
        </p:nvSpPr>
        <p:spPr>
          <a:xfrm>
            <a:off x="444377" y="1659581"/>
            <a:ext cx="571008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>
              <a:solidFill>
                <a:schemeClr val="accent2">
                  <a:lumMod val="75000"/>
                </a:schemeClr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Calibri"/>
              </a:rPr>
              <a:t>Il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compito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è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quello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di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replicare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il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comportamento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umano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nelle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operazioni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di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controllo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qualità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basato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su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caratteristiche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non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metriche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ma qualitative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cs typeface="Calibri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Calibri"/>
              </a:rPr>
              <a:t>La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valutazione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estetica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del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materiale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permette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di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differenziare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le sue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proprietà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e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quindi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il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valore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commerciale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del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prodotto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finito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cs typeface="Calibri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Calibri"/>
              </a:rPr>
              <a:t>Il framework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sarà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integrato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come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sistema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di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supporto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alle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decisioni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(DSS)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durante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il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processo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di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produzione</a:t>
            </a:r>
            <a:r>
              <a:rPr lang="en-US" sz="135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350" dirty="0" err="1">
                <a:solidFill>
                  <a:srgbClr val="000000"/>
                </a:solidFill>
                <a:cs typeface="Calibri"/>
              </a:rPr>
              <a:t>industriale</a:t>
            </a:r>
            <a:endParaRPr lang="en-US" sz="1350" dirty="0">
              <a:solidFill>
                <a:srgbClr val="000000"/>
              </a:solidFill>
              <a:cs typeface="Calibri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606344F-F30B-9D4C-856C-DA2962A4F8C0}"/>
              </a:ext>
            </a:extLst>
          </p:cNvPr>
          <p:cNvGrpSpPr/>
          <p:nvPr/>
        </p:nvGrpSpPr>
        <p:grpSpPr>
          <a:xfrm>
            <a:off x="6249391" y="1347615"/>
            <a:ext cx="2571081" cy="3006334"/>
            <a:chOff x="8430871" y="1035562"/>
            <a:chExt cx="3641559" cy="5483188"/>
          </a:xfrm>
        </p:grpSpPr>
        <p:sp>
          <p:nvSpPr>
            <p:cNvPr id="10" name="Freccia in giù 13">
              <a:extLst>
                <a:ext uri="{FF2B5EF4-FFF2-40B4-BE49-F238E27FC236}">
                  <a16:creationId xmlns:a16="http://schemas.microsoft.com/office/drawing/2014/main" id="{44C81A11-A295-D542-BE49-A2884C9A4649}"/>
                </a:ext>
              </a:extLst>
            </p:cNvPr>
            <p:cNvSpPr/>
            <p:nvPr/>
          </p:nvSpPr>
          <p:spPr>
            <a:xfrm rot="10800000">
              <a:off x="8430871" y="1035562"/>
              <a:ext cx="1811864" cy="5404653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427C635-055F-0946-9C7A-D523551ACB40}"/>
                </a:ext>
              </a:extLst>
            </p:cNvPr>
            <p:cNvSpPr txBox="1"/>
            <p:nvPr/>
          </p:nvSpPr>
          <p:spPr>
            <a:xfrm rot="16200000">
              <a:off x="7984508" y="3615710"/>
              <a:ext cx="2445412" cy="6281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t-IT" sz="1500" b="1">
                  <a:solidFill>
                    <a:schemeClr val="bg1"/>
                  </a:solidFill>
                </a:rPr>
                <a:t>QUALITY</a:t>
              </a:r>
              <a:endParaRPr lang="it-IT" sz="1500" b="1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F7107DB-1990-0E4C-861D-6E060F25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1997" y="1176801"/>
              <a:ext cx="2740433" cy="5341949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436172D-6759-1947-B56E-4756D85C85EA}"/>
                </a:ext>
              </a:extLst>
            </p:cNvPr>
            <p:cNvSpPr txBox="1"/>
            <p:nvPr/>
          </p:nvSpPr>
          <p:spPr>
            <a:xfrm>
              <a:off x="10201629" y="5754414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2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1E87947-3D57-5D45-B532-E77BD0963AAE}"/>
                </a:ext>
              </a:extLst>
            </p:cNvPr>
            <p:cNvSpPr txBox="1"/>
            <p:nvPr/>
          </p:nvSpPr>
          <p:spPr>
            <a:xfrm>
              <a:off x="10201629" y="4618531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2+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FDAF4FE-580A-C442-8ED4-0A859D060883}"/>
                </a:ext>
              </a:extLst>
            </p:cNvPr>
            <p:cNvSpPr txBox="1"/>
            <p:nvPr/>
          </p:nvSpPr>
          <p:spPr>
            <a:xfrm>
              <a:off x="10201629" y="3609210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3-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A980612-130A-0D4A-8E00-40EACB591ED2}"/>
                </a:ext>
              </a:extLst>
            </p:cNvPr>
            <p:cNvSpPr txBox="1"/>
            <p:nvPr/>
          </p:nvSpPr>
          <p:spPr>
            <a:xfrm>
              <a:off x="10201629" y="2016344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3+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4334BC9-DD6D-414D-9DA3-D82DB9E1DAD5}"/>
                </a:ext>
              </a:extLst>
            </p:cNvPr>
            <p:cNvSpPr txBox="1"/>
            <p:nvPr/>
          </p:nvSpPr>
          <p:spPr>
            <a:xfrm>
              <a:off x="10201629" y="1325382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4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7B4AB21-7C5B-F748-8C67-024B2693E725}"/>
                </a:ext>
              </a:extLst>
            </p:cNvPr>
            <p:cNvSpPr txBox="1"/>
            <p:nvPr/>
          </p:nvSpPr>
          <p:spPr>
            <a:xfrm>
              <a:off x="10201629" y="2796845"/>
              <a:ext cx="1082566" cy="5279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013">
                  <a:solidFill>
                    <a:schemeClr val="bg1"/>
                  </a:solidFill>
                </a:rPr>
                <a:t>Class 3 </a:t>
              </a:r>
              <a:endParaRPr lang="it-IT" sz="1013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FFF08BB8-882A-8F4A-815F-32F0333A85D3}"/>
              </a:ext>
            </a:extLst>
          </p:cNvPr>
          <p:cNvSpPr/>
          <p:nvPr/>
        </p:nvSpPr>
        <p:spPr>
          <a:xfrm>
            <a:off x="540672" y="4625284"/>
            <a:ext cx="8297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Rosati, R., Romeo, L., </a:t>
            </a:r>
            <a:r>
              <a:rPr lang="en-US" sz="9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Cecchini</a:t>
            </a:r>
            <a:r>
              <a:rPr lang="en-US" sz="9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</a:t>
            </a:r>
            <a:r>
              <a:rPr lang="en-US" sz="9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Tonetto</a:t>
            </a:r>
            <a:r>
              <a:rPr lang="en-US" sz="9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n-US" sz="9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Perugini</a:t>
            </a:r>
            <a:r>
              <a:rPr lang="en-US" sz="9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Ruggeri, L., Viti, P., &amp; </a:t>
            </a:r>
            <a:r>
              <a:rPr lang="en-US" sz="9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Frontoni</a:t>
            </a:r>
            <a:r>
              <a:rPr lang="en-US" sz="9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(2020). Bias from the wild Industry 4.0: are we really classifying the quality or shotgun series?. 1st International Workshop on Industrial Machine Learning. 25° International Conference on Pattern Recognition (ICPR). IEEE. </a:t>
            </a:r>
            <a:endParaRPr lang="it-IT" sz="900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mage result for Benelli armi loghi">
            <a:extLst>
              <a:ext uri="{FF2B5EF4-FFF2-40B4-BE49-F238E27FC236}">
                <a16:creationId xmlns:a16="http://schemas.microsoft.com/office/drawing/2014/main" id="{83598734-9FF4-524E-81BE-249D967FC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4" b="36000"/>
          <a:stretch/>
        </p:blipFill>
        <p:spPr bwMode="auto">
          <a:xfrm>
            <a:off x="7310883" y="179653"/>
            <a:ext cx="1227932" cy="33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40A3CF9-8778-D514-06EE-59AB7E7BCCA5}"/>
              </a:ext>
            </a:extLst>
          </p:cNvPr>
          <p:cNvSpPr/>
          <p:nvPr/>
        </p:nvSpPr>
        <p:spPr>
          <a:xfrm>
            <a:off x="18439" y="457807"/>
            <a:ext cx="9153000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/>
            <a:r>
              <a:rPr lang="en-GB" sz="3000" b="1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Controllo</a:t>
            </a:r>
            <a:r>
              <a:rPr lang="en-GB" sz="30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Qualità</a:t>
            </a:r>
            <a:endParaRPr lang="en-GB" sz="3000" b="1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420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age result for Benelli armi loghi">
            <a:extLst>
              <a:ext uri="{FF2B5EF4-FFF2-40B4-BE49-F238E27FC236}">
                <a16:creationId xmlns:a16="http://schemas.microsoft.com/office/drawing/2014/main" id="{83598734-9FF4-524E-81BE-249D967FC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4" b="36000"/>
          <a:stretch/>
        </p:blipFill>
        <p:spPr bwMode="auto">
          <a:xfrm>
            <a:off x="7310883" y="179653"/>
            <a:ext cx="1227932" cy="33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49A6091-DFB6-D81B-E8DC-B77461415C71}"/>
              </a:ext>
            </a:extLst>
          </p:cNvPr>
          <p:cNvSpPr/>
          <p:nvPr/>
        </p:nvSpPr>
        <p:spPr>
          <a:xfrm>
            <a:off x="914959" y="1249595"/>
            <a:ext cx="7332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/>
              <a:t>Dataset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B8B981-9D13-3C31-C4AE-9E08E70B9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00" y="836641"/>
            <a:ext cx="5340668" cy="16270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D156E9-8917-6E5D-140A-2E18AB8A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013" y="2679832"/>
            <a:ext cx="5258111" cy="237801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607075D-D612-3A2E-9876-A0E803C48FDB}"/>
              </a:ext>
            </a:extLst>
          </p:cNvPr>
          <p:cNvSpPr/>
          <p:nvPr/>
        </p:nvSpPr>
        <p:spPr>
          <a:xfrm>
            <a:off x="541843" y="3300311"/>
            <a:ext cx="1479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DL Model: </a:t>
            </a:r>
            <a:br>
              <a:rPr lang="en-US" sz="1200" b="1"/>
            </a:br>
            <a:r>
              <a:rPr lang="en-US" sz="1200" b="1"/>
              <a:t>VGG-16 architecture</a:t>
            </a:r>
          </a:p>
        </p:txBody>
      </p:sp>
    </p:spTree>
    <p:extLst>
      <p:ext uri="{BB962C8B-B14F-4D97-AF65-F5344CB8AC3E}">
        <p14:creationId xmlns:p14="http://schemas.microsoft.com/office/powerpoint/2010/main" val="291777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gistrazione schermo 2021-04-09 alle 20.50.29" descr="Registrazione schermo 2021-04-09 alle 20.50.29">
            <a:hlinkClick r:id="" action="ppaction://media"/>
            <a:extLst>
              <a:ext uri="{FF2B5EF4-FFF2-40B4-BE49-F238E27FC236}">
                <a16:creationId xmlns:a16="http://schemas.microsoft.com/office/drawing/2014/main" id="{F7BDD5A0-430C-1861-C4B7-80549C0C5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525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13">
            <a:extLst>
              <a:ext uri="{FF2B5EF4-FFF2-40B4-BE49-F238E27FC236}">
                <a16:creationId xmlns:a16="http://schemas.microsoft.com/office/drawing/2014/main" id="{A8CAAFAE-3AA4-FB45-B16D-536599C1A6CD}"/>
              </a:ext>
            </a:extLst>
          </p:cNvPr>
          <p:cNvSpPr txBox="1">
            <a:spLocks/>
          </p:cNvSpPr>
          <p:nvPr/>
        </p:nvSpPr>
        <p:spPr>
          <a:xfrm>
            <a:off x="182996" y="4653638"/>
            <a:ext cx="6270302" cy="2689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Liu, W., </a:t>
            </a:r>
            <a:r>
              <a:rPr lang="en-GB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Anguelov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, D., Erhan, D., </a:t>
            </a:r>
            <a:r>
              <a:rPr lang="en-GB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Szegedy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, C., Reed, S., Fu, C. Y., &amp; Berg, A. C. (2016, October). </a:t>
            </a:r>
            <a:r>
              <a:rPr lang="en-GB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Ssd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: Single shot </a:t>
            </a:r>
            <a:r>
              <a:rPr lang="en-GB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multibox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 detector. In </a:t>
            </a:r>
            <a:r>
              <a:rPr lang="en-GB" sz="7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European conference on computer vision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lt"/>
                <a:cs typeface="+mn-lt"/>
              </a:rPr>
              <a:t> (pp. 21-37). Springer, Cham.</a:t>
            </a:r>
            <a:endParaRPr lang="it-IT" sz="7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Helvetica"/>
            </a:endParaRPr>
          </a:p>
        </p:txBody>
      </p:sp>
      <p:sp>
        <p:nvSpPr>
          <p:cNvPr id="7" name="Titolo 12">
            <a:extLst>
              <a:ext uri="{FF2B5EF4-FFF2-40B4-BE49-F238E27FC236}">
                <a16:creationId xmlns:a16="http://schemas.microsoft.com/office/drawing/2014/main" id="{E4C5C7EA-4667-DC42-9D25-0A4EAC342263}"/>
              </a:ext>
            </a:extLst>
          </p:cNvPr>
          <p:cNvSpPr txBox="1">
            <a:spLocks/>
          </p:cNvSpPr>
          <p:nvPr/>
        </p:nvSpPr>
        <p:spPr>
          <a:xfrm>
            <a:off x="182996" y="-19878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TRENDS &amp; STYLES</a:t>
            </a:r>
          </a:p>
        </p:txBody>
      </p:sp>
      <p:pic>
        <p:nvPicPr>
          <p:cNvPr id="8" name="Picture 4" descr="A person jumping in the air&#10;&#10;Description automatically generated">
            <a:extLst>
              <a:ext uri="{FF2B5EF4-FFF2-40B4-BE49-F238E27FC236}">
                <a16:creationId xmlns:a16="http://schemas.microsoft.com/office/drawing/2014/main" id="{33099911-EEA4-DE42-BAEF-14B530F4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76" t="11708" r="25782" b="12195"/>
          <a:stretch/>
        </p:blipFill>
        <p:spPr>
          <a:xfrm>
            <a:off x="4774364" y="2565806"/>
            <a:ext cx="1794106" cy="1783058"/>
          </a:xfrm>
          <a:prstGeom prst="rect">
            <a:avLst/>
          </a:prstGeom>
        </p:spPr>
      </p:pic>
      <p:pic>
        <p:nvPicPr>
          <p:cNvPr id="9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194570B4-0759-194C-BE36-B6449D678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4" t="10081" r="25782" b="12196"/>
          <a:stretch/>
        </p:blipFill>
        <p:spPr>
          <a:xfrm>
            <a:off x="6859794" y="2524994"/>
            <a:ext cx="1794106" cy="182387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F2C5D0E-A128-2740-BB0E-8556603FA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/>
          <a:stretch/>
        </p:blipFill>
        <p:spPr bwMode="auto">
          <a:xfrm>
            <a:off x="223177" y="794636"/>
            <a:ext cx="2057100" cy="35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CDB49B7-8BAB-004C-89DE-7A04C37A3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/>
          <a:stretch/>
        </p:blipFill>
        <p:spPr bwMode="auto">
          <a:xfrm>
            <a:off x="2498771" y="794636"/>
            <a:ext cx="2057099" cy="35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9F57E4-B86B-9B44-AA3B-37617BB02AE0}"/>
              </a:ext>
            </a:extLst>
          </p:cNvPr>
          <p:cNvSpPr txBox="1"/>
          <p:nvPr/>
        </p:nvSpPr>
        <p:spPr>
          <a:xfrm>
            <a:off x="7134990" y="1043571"/>
            <a:ext cx="17360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80.000 immagini / ora</a:t>
            </a:r>
          </a:p>
        </p:txBody>
      </p:sp>
      <p:pic>
        <p:nvPicPr>
          <p:cNvPr id="15" name="Picture 2" descr="Instagram-logo - Innovea">
            <a:extLst>
              <a:ext uri="{FF2B5EF4-FFF2-40B4-BE49-F238E27FC236}">
                <a16:creationId xmlns:a16="http://schemas.microsoft.com/office/drawing/2014/main" id="{4B7FA1C6-8950-6647-B8A3-24038E79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98" y="907822"/>
            <a:ext cx="559374" cy="5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3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95B64-FDAF-4895-1BFE-78D1CA62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arpa, calzature, vestiti, Scarpa da passeggio&#10;&#10;Il contenuto generato dall'IA potrebbe non essere corretto.">
            <a:extLst>
              <a:ext uri="{FF2B5EF4-FFF2-40B4-BE49-F238E27FC236}">
                <a16:creationId xmlns:a16="http://schemas.microsoft.com/office/drawing/2014/main" id="{8374094A-8897-D5F1-31B7-E41595975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47"/>
          <a:stretch/>
        </p:blipFill>
        <p:spPr>
          <a:xfrm>
            <a:off x="21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67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arpa, vestiti, calzature, Scarpa da passeggio&#10;&#10;Il contenuto generato dall'IA potrebbe non essere corretto.">
            <a:extLst>
              <a:ext uri="{FF2B5EF4-FFF2-40B4-BE49-F238E27FC236}">
                <a16:creationId xmlns:a16="http://schemas.microsoft.com/office/drawing/2014/main" id="{377406CF-547E-7CE8-92BE-7F5E96792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47"/>
          <a:stretch/>
        </p:blipFill>
        <p:spPr>
          <a:xfrm>
            <a:off x="21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18220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arpa, calzature, vestiti, Scarpa da passeggio&#10;&#10;Il contenuto generato dall'IA potrebbe non essere corretto.">
            <a:extLst>
              <a:ext uri="{FF2B5EF4-FFF2-40B4-BE49-F238E27FC236}">
                <a16:creationId xmlns:a16="http://schemas.microsoft.com/office/drawing/2014/main" id="{A81E2D7A-0880-15ED-6769-31C2D2F8B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97" b="1150"/>
          <a:stretch/>
        </p:blipFill>
        <p:spPr>
          <a:xfrm>
            <a:off x="21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23980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94A5280-5B9F-A77E-664F-06460565D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933450"/>
            <a:ext cx="4095750" cy="3276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65C90B-D09B-F7E1-D7E5-589E6901A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33450"/>
            <a:ext cx="40957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1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7FA2F-4C9B-F871-A78E-F518E8D6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arpa, calzature, vestiti, Scarpa da passeggio&#10;&#10;Il contenuto generato dall'IA potrebbe non essere corretto.">
            <a:extLst>
              <a:ext uri="{FF2B5EF4-FFF2-40B4-BE49-F238E27FC236}">
                <a16:creationId xmlns:a16="http://schemas.microsoft.com/office/drawing/2014/main" id="{C2E9F103-854D-B876-8D2E-AAC0A6ABF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23" b="15498"/>
          <a:stretch/>
        </p:blipFill>
        <p:spPr>
          <a:xfrm>
            <a:off x="628650" y="939998"/>
            <a:ext cx="7886700" cy="3263504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023597-65B3-6D95-EEFB-378FA943C173}"/>
              </a:ext>
            </a:extLst>
          </p:cNvPr>
          <p:cNvSpPr/>
          <p:nvPr/>
        </p:nvSpPr>
        <p:spPr>
          <a:xfrm>
            <a:off x="1446757" y="1869510"/>
            <a:ext cx="845507" cy="70224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55D6FD8-444F-67C4-6795-24AE80BAAE66}"/>
              </a:ext>
            </a:extLst>
          </p:cNvPr>
          <p:cNvSpPr/>
          <p:nvPr/>
        </p:nvSpPr>
        <p:spPr>
          <a:xfrm>
            <a:off x="3223886" y="2500508"/>
            <a:ext cx="845507" cy="70224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64EE534-502C-4DBB-0732-A92A6CA3C57C}"/>
              </a:ext>
            </a:extLst>
          </p:cNvPr>
          <p:cNvSpPr/>
          <p:nvPr/>
        </p:nvSpPr>
        <p:spPr>
          <a:xfrm>
            <a:off x="4737970" y="2851628"/>
            <a:ext cx="845507" cy="70224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53746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87F085A-688A-4903-181E-ECEC90E61D2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50767" y="1600882"/>
            <a:ext cx="663006" cy="663006"/>
          </a:xfrm>
          <a:prstGeom prst="ellipse">
            <a:avLst/>
          </a:prstGeom>
        </p:spPr>
      </p:pic>
      <p:pic>
        <p:nvPicPr>
          <p:cNvPr id="14338" name="Immagine 6">
            <a:extLst>
              <a:ext uri="{FF2B5EF4-FFF2-40B4-BE49-F238E27FC236}">
                <a16:creationId xmlns:a16="http://schemas.microsoft.com/office/drawing/2014/main" id="{08234323-0FEB-7990-7F31-AD00CE92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579563"/>
            <a:ext cx="72310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magine 7">
            <a:extLst>
              <a:ext uri="{FF2B5EF4-FFF2-40B4-BE49-F238E27FC236}">
                <a16:creationId xmlns:a16="http://schemas.microsoft.com/office/drawing/2014/main" id="{63141204-7BBB-A1FF-5686-1A6B23B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99" y="1609725"/>
            <a:ext cx="66040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magine 8">
            <a:extLst>
              <a:ext uri="{FF2B5EF4-FFF2-40B4-BE49-F238E27FC236}">
                <a16:creationId xmlns:a16="http://schemas.microsoft.com/office/drawing/2014/main" id="{9A8EC40E-550D-AA8B-A50F-E07EA5EA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" y="1586707"/>
            <a:ext cx="707231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magine 9">
            <a:extLst>
              <a:ext uri="{FF2B5EF4-FFF2-40B4-BE49-F238E27FC236}">
                <a16:creationId xmlns:a16="http://schemas.microsoft.com/office/drawing/2014/main" id="{41B2D4C2-FA34-5681-6588-7FCC3486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53232"/>
            <a:ext cx="161210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magine 10">
            <a:extLst>
              <a:ext uri="{FF2B5EF4-FFF2-40B4-BE49-F238E27FC236}">
                <a16:creationId xmlns:a16="http://schemas.microsoft.com/office/drawing/2014/main" id="{49CD3A64-080E-C7C1-F9A3-8B70001EB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87" y="1611313"/>
            <a:ext cx="657225" cy="64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magine 11">
            <a:extLst>
              <a:ext uri="{FF2B5EF4-FFF2-40B4-BE49-F238E27FC236}">
                <a16:creationId xmlns:a16="http://schemas.microsoft.com/office/drawing/2014/main" id="{DF8F2C95-9314-7D66-C3D5-E2A1B8CE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608138"/>
            <a:ext cx="6889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98FDCA6-541C-747F-F97B-17AA2805BEF3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flipH="1">
            <a:off x="2371275" y="842734"/>
            <a:ext cx="580305" cy="580305"/>
          </a:xfrm>
          <a:prstGeom prst="ellipse">
            <a:avLst/>
          </a:prstGeom>
        </p:spPr>
      </p:pic>
      <p:pic>
        <p:nvPicPr>
          <p:cNvPr id="14" name="Immagine 13" descr="Immagine che contiene persona, vestiti, interno, Viso umano&#10;&#10;Descrizione generata automaticamente">
            <a:extLst>
              <a:ext uri="{FF2B5EF4-FFF2-40B4-BE49-F238E27FC236}">
                <a16:creationId xmlns:a16="http://schemas.microsoft.com/office/drawing/2014/main" id="{7EBD982C-1A37-4A32-A241-4E2685F5EAB6}"/>
              </a:ext>
            </a:extLst>
          </p:cNvPr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416744" y="833584"/>
            <a:ext cx="592332" cy="598605"/>
          </a:xfrm>
          <a:prstGeom prst="ellipse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CB0BE5F-EC8B-E9AD-5E79-F802132C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760409" y="833134"/>
            <a:ext cx="598950" cy="599505"/>
          </a:xfrm>
          <a:prstGeom prst="ellipse">
            <a:avLst/>
          </a:prstGeom>
          <a:noFill/>
        </p:spPr>
      </p:pic>
      <p:pic>
        <p:nvPicPr>
          <p:cNvPr id="16" name="Picture 16" descr="Foto del profilo di Luca Romeo">
            <a:extLst>
              <a:ext uri="{FF2B5EF4-FFF2-40B4-BE49-F238E27FC236}">
                <a16:creationId xmlns:a16="http://schemas.microsoft.com/office/drawing/2014/main" id="{5D38925A-4CC9-A2D1-30FE-F10E3B66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099508" y="847652"/>
            <a:ext cx="570468" cy="570468"/>
          </a:xfrm>
          <a:prstGeom prst="ellipse">
            <a:avLst/>
          </a:prstGeom>
          <a:noFill/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F54A0A2-CED3-473D-78D1-094431FE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717486" y="834561"/>
            <a:ext cx="596328" cy="596650"/>
          </a:xfrm>
          <a:prstGeom prst="ellipse">
            <a:avLst/>
          </a:prstGeom>
          <a:noFill/>
        </p:spPr>
      </p:pic>
      <p:pic>
        <p:nvPicPr>
          <p:cNvPr id="19" name="Picture 22" descr="Foto del profilo di Emanuele Frontoni">
            <a:extLst>
              <a:ext uri="{FF2B5EF4-FFF2-40B4-BE49-F238E27FC236}">
                <a16:creationId xmlns:a16="http://schemas.microsoft.com/office/drawing/2014/main" id="{2F1E339A-7B18-6954-090F-60A6B336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3053511" y="827952"/>
            <a:ext cx="609870" cy="609870"/>
          </a:xfrm>
          <a:prstGeom prst="ellipse">
            <a:avLst/>
          </a:prstGeom>
          <a:noFill/>
        </p:spPr>
      </p:pic>
      <p:pic>
        <p:nvPicPr>
          <p:cNvPr id="20" name="Picture 24" descr="      Paolo Sernani">
            <a:extLst>
              <a:ext uri="{FF2B5EF4-FFF2-40B4-BE49-F238E27FC236}">
                <a16:creationId xmlns:a16="http://schemas.microsoft.com/office/drawing/2014/main" id="{28473857-71DE-D24D-9B6A-ECDD5675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434932" y="817614"/>
            <a:ext cx="613597" cy="613597"/>
          </a:xfrm>
          <a:prstGeom prst="ellipse">
            <a:avLst/>
          </a:prstGeom>
          <a:noFill/>
        </p:spPr>
      </p:pic>
      <p:pic>
        <p:nvPicPr>
          <p:cNvPr id="21" name="Picture 32" descr="    Lucia Migliorelli">
            <a:extLst>
              <a:ext uri="{FF2B5EF4-FFF2-40B4-BE49-F238E27FC236}">
                <a16:creationId xmlns:a16="http://schemas.microsoft.com/office/drawing/2014/main" id="{D4BAEE89-9C39-7C20-0000-EAF2213E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/>
          <a:srcRect/>
          <a:stretch/>
        </p:blipFill>
        <p:spPr bwMode="auto">
          <a:xfrm>
            <a:off x="3048000" y="1620534"/>
            <a:ext cx="642606" cy="623701"/>
          </a:xfrm>
          <a:prstGeom prst="ellipse">
            <a:avLst/>
          </a:prstGeom>
          <a:noFill/>
        </p:spPr>
      </p:pic>
      <p:pic>
        <p:nvPicPr>
          <p:cNvPr id="22" name="Picture 34" descr="    Maria Chiara Fiorentino">
            <a:extLst>
              <a:ext uri="{FF2B5EF4-FFF2-40B4-BE49-F238E27FC236}">
                <a16:creationId xmlns:a16="http://schemas.microsoft.com/office/drawing/2014/main" id="{1CE60605-6DA3-F504-5CAB-F704C442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3733895" y="1629910"/>
            <a:ext cx="604950" cy="604950"/>
          </a:xfrm>
          <a:prstGeom prst="ellipse">
            <a:avLst/>
          </a:prstGeom>
          <a:noFill/>
        </p:spPr>
      </p:pic>
      <p:pic>
        <p:nvPicPr>
          <p:cNvPr id="24" name="Picture 38" descr="   Daniele Berardini">
            <a:extLst>
              <a:ext uri="{FF2B5EF4-FFF2-40B4-BE49-F238E27FC236}">
                <a16:creationId xmlns:a16="http://schemas.microsoft.com/office/drawing/2014/main" id="{40A8B1AB-4D66-6CDF-C98E-F76FA52A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5772216" y="1632034"/>
            <a:ext cx="645327" cy="600702"/>
          </a:xfrm>
          <a:prstGeom prst="ellipse">
            <a:avLst/>
          </a:prstGeom>
          <a:noFill/>
        </p:spPr>
      </p:pic>
      <p:pic>
        <p:nvPicPr>
          <p:cNvPr id="25" name="Picture 40" descr="  Alessandro Cacciatore">
            <a:extLst>
              <a:ext uri="{FF2B5EF4-FFF2-40B4-BE49-F238E27FC236}">
                <a16:creationId xmlns:a16="http://schemas.microsoft.com/office/drawing/2014/main" id="{C24828DA-C659-F306-9AD3-9AC9D006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7195682" y="1615092"/>
            <a:ext cx="610765" cy="634587"/>
          </a:xfrm>
          <a:prstGeom prst="ellipse">
            <a:avLst/>
          </a:prstGeom>
          <a:noFill/>
        </p:spPr>
      </p:pic>
      <p:pic>
        <p:nvPicPr>
          <p:cNvPr id="26" name="Picture 42" descr="  Alexandra Pauls">
            <a:extLst>
              <a:ext uri="{FF2B5EF4-FFF2-40B4-BE49-F238E27FC236}">
                <a16:creationId xmlns:a16="http://schemas.microsoft.com/office/drawing/2014/main" id="{7392AD82-639C-4530-7FC3-A539ACFF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69563" y="2391825"/>
            <a:ext cx="604378" cy="604378"/>
          </a:xfrm>
          <a:prstGeom prst="ellipse">
            <a:avLst/>
          </a:prstGeom>
          <a:noFill/>
        </p:spPr>
      </p:pic>
      <p:pic>
        <p:nvPicPr>
          <p:cNvPr id="27" name="Picture 44" descr="  Francesca Pia Villani">
            <a:extLst>
              <a:ext uri="{FF2B5EF4-FFF2-40B4-BE49-F238E27FC236}">
                <a16:creationId xmlns:a16="http://schemas.microsoft.com/office/drawing/2014/main" id="{1DC185E9-2470-1A91-5C80-EB46634F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7904406" y="1629910"/>
            <a:ext cx="598950" cy="598950"/>
          </a:xfrm>
          <a:prstGeom prst="ellipse">
            <a:avLst/>
          </a:prstGeom>
          <a:noFill/>
        </p:spPr>
      </p:pic>
      <p:pic>
        <p:nvPicPr>
          <p:cNvPr id="28" name="Picture 46" descr="  Iva Vasic">
            <a:extLst>
              <a:ext uri="{FF2B5EF4-FFF2-40B4-BE49-F238E27FC236}">
                <a16:creationId xmlns:a16="http://schemas.microsoft.com/office/drawing/2014/main" id="{EDCD8D32-D5E6-5A9B-8ADC-DD24F3CC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568332" y="2382599"/>
            <a:ext cx="622830" cy="622830"/>
          </a:xfrm>
          <a:prstGeom prst="ellipse">
            <a:avLst/>
          </a:prstGeom>
          <a:noFill/>
        </p:spPr>
      </p:pic>
      <p:pic>
        <p:nvPicPr>
          <p:cNvPr id="29" name="Picture 48" descr="  Mariachiara di Cosmo">
            <a:extLst>
              <a:ext uri="{FF2B5EF4-FFF2-40B4-BE49-F238E27FC236}">
                <a16:creationId xmlns:a16="http://schemas.microsoft.com/office/drawing/2014/main" id="{91009094-E394-9C64-1DA0-43AE40EF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2256662" y="2368799"/>
            <a:ext cx="650430" cy="650430"/>
          </a:xfrm>
          <a:prstGeom prst="ellipse">
            <a:avLst/>
          </a:prstGeom>
          <a:noFill/>
        </p:spPr>
      </p:pic>
      <p:pic>
        <p:nvPicPr>
          <p:cNvPr id="30" name="Picture 50" descr="Emanuele Balloni">
            <a:extLst>
              <a:ext uri="{FF2B5EF4-FFF2-40B4-BE49-F238E27FC236}">
                <a16:creationId xmlns:a16="http://schemas.microsoft.com/office/drawing/2014/main" id="{D391219C-BD89-DDB9-6572-591EC0E5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2953869" y="2379954"/>
            <a:ext cx="628120" cy="628120"/>
          </a:xfrm>
          <a:prstGeom prst="ellipse">
            <a:avLst/>
          </a:prstGeom>
          <a:noFill/>
        </p:spPr>
      </p:pic>
      <p:pic>
        <p:nvPicPr>
          <p:cNvPr id="32" name="Picture 54" descr="Giorgia Melchiorri">
            <a:extLst>
              <a:ext uri="{FF2B5EF4-FFF2-40B4-BE49-F238E27FC236}">
                <a16:creationId xmlns:a16="http://schemas.microsoft.com/office/drawing/2014/main" id="{33442183-76DF-D031-54DE-DBA332D9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3770559" y="2406178"/>
            <a:ext cx="598951" cy="609754"/>
          </a:xfrm>
          <a:prstGeom prst="ellipse">
            <a:avLst/>
          </a:prstGeom>
          <a:noFill/>
        </p:spPr>
      </p:pic>
      <p:pic>
        <p:nvPicPr>
          <p:cNvPr id="34" name="Picture 58" descr="Sofia Pansoni">
            <a:extLst>
              <a:ext uri="{FF2B5EF4-FFF2-40B4-BE49-F238E27FC236}">
                <a16:creationId xmlns:a16="http://schemas.microsoft.com/office/drawing/2014/main" id="{A08EF69D-266C-69DE-6148-46B6C5CE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/>
          <a:srcRect/>
          <a:stretch>
            <a:fillRect/>
          </a:stretch>
        </p:blipFill>
        <p:spPr bwMode="auto">
          <a:xfrm>
            <a:off x="5104756" y="2377790"/>
            <a:ext cx="630544" cy="632448"/>
          </a:xfrm>
          <a:prstGeom prst="ellipse">
            <a:avLst/>
          </a:prstGeom>
          <a:noFill/>
        </p:spPr>
      </p:pic>
      <p:pic>
        <p:nvPicPr>
          <p:cNvPr id="35" name="Picture 28" descr="      Tiberio Uricchio">
            <a:extLst>
              <a:ext uri="{FF2B5EF4-FFF2-40B4-BE49-F238E27FC236}">
                <a16:creationId xmlns:a16="http://schemas.microsoft.com/office/drawing/2014/main" id="{75524838-253A-3F68-6279-93BB86DA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/>
          <a:srcRect/>
          <a:stretch>
            <a:fillRect/>
          </a:stretch>
        </p:blipFill>
        <p:spPr bwMode="auto">
          <a:xfrm>
            <a:off x="7860589" y="817614"/>
            <a:ext cx="600506" cy="600506"/>
          </a:xfrm>
          <a:prstGeom prst="ellipse">
            <a:avLst/>
          </a:prstGeom>
          <a:noFill/>
        </p:spPr>
      </p:pic>
      <p:pic>
        <p:nvPicPr>
          <p:cNvPr id="14365" name="Picture 2" descr="Calendario Personale – Università Degli Studi di Macerata">
            <a:extLst>
              <a:ext uri="{FF2B5EF4-FFF2-40B4-BE49-F238E27FC236}">
                <a16:creationId xmlns:a16="http://schemas.microsoft.com/office/drawing/2014/main" id="{DA8971F3-7D3E-0B77-05C8-11B55ABD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4" y="4464844"/>
            <a:ext cx="154543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4" descr="UNIVPM - Identità di Ateneo">
            <a:extLst>
              <a:ext uri="{FF2B5EF4-FFF2-40B4-BE49-F238E27FC236}">
                <a16:creationId xmlns:a16="http://schemas.microsoft.com/office/drawing/2014/main" id="{2B09B5B3-29C2-78DF-8CCC-CAB7F9A6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7" y="4409282"/>
            <a:ext cx="1257300" cy="49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67" name="Gruppo 38">
            <a:extLst>
              <a:ext uri="{FF2B5EF4-FFF2-40B4-BE49-F238E27FC236}">
                <a16:creationId xmlns:a16="http://schemas.microsoft.com/office/drawing/2014/main" id="{5FDDDE8D-A5D2-65DC-2742-2032D4EF915B}"/>
              </a:ext>
            </a:extLst>
          </p:cNvPr>
          <p:cNvGrpSpPr>
            <a:grpSpLocks/>
          </p:cNvGrpSpPr>
          <p:nvPr/>
        </p:nvGrpSpPr>
        <p:grpSpPr bwMode="auto">
          <a:xfrm>
            <a:off x="6497638" y="4427538"/>
            <a:ext cx="1275557" cy="459582"/>
            <a:chOff x="9005910" y="4889431"/>
            <a:chExt cx="2081960" cy="751155"/>
          </a:xfrm>
        </p:grpSpPr>
        <p:pic>
          <p:nvPicPr>
            <p:cNvPr id="14383" name="Picture 2" descr="Crisp-Unimib · GitHub">
              <a:extLst>
                <a:ext uri="{FF2B5EF4-FFF2-40B4-BE49-F238E27FC236}">
                  <a16:creationId xmlns:a16="http://schemas.microsoft.com/office/drawing/2014/main" id="{20DBE335-DE71-7C18-2050-EBA334014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910" y="5104918"/>
              <a:ext cx="1192363" cy="39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4" name="Picture 2" descr="Crisp-Unimib · GitHub">
              <a:extLst>
                <a:ext uri="{FF2B5EF4-FFF2-40B4-BE49-F238E27FC236}">
                  <a16:creationId xmlns:a16="http://schemas.microsoft.com/office/drawing/2014/main" id="{F25A4473-B3B2-ACD2-047B-439B17C05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4064" y="4889431"/>
              <a:ext cx="743806" cy="75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68" name="Picture 4" descr="IIT - Istituto Italiano di Tecnologia - Genova Blue District">
            <a:extLst>
              <a:ext uri="{FF2B5EF4-FFF2-40B4-BE49-F238E27FC236}">
                <a16:creationId xmlns:a16="http://schemas.microsoft.com/office/drawing/2014/main" id="{A470C12D-825E-4171-775E-46A65136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5" b="29723"/>
          <a:stretch>
            <a:fillRect/>
          </a:stretch>
        </p:blipFill>
        <p:spPr bwMode="auto">
          <a:xfrm>
            <a:off x="5123657" y="4398169"/>
            <a:ext cx="125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C0A3D72-1B0C-85B8-C9F4-A309E566F269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6045" b="31364"/>
          <a:stretch/>
        </p:blipFill>
        <p:spPr>
          <a:xfrm>
            <a:off x="5777393" y="2368799"/>
            <a:ext cx="647977" cy="650430"/>
          </a:xfrm>
          <a:prstGeom prst="ellipse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5EAFE5A1-1F0F-33B6-5A35-2116ED2B7DB3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7987" t="16034" r="744" b="3597"/>
          <a:stretch/>
        </p:blipFill>
        <p:spPr>
          <a:xfrm flipH="1">
            <a:off x="6463676" y="2376721"/>
            <a:ext cx="632395" cy="634587"/>
          </a:xfrm>
          <a:prstGeom prst="ellipse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E80B56D3-3610-C6F5-8092-DCF37F5B9E62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b="30054"/>
          <a:stretch/>
        </p:blipFill>
        <p:spPr>
          <a:xfrm>
            <a:off x="7194310" y="2369264"/>
            <a:ext cx="654291" cy="656343"/>
          </a:xfrm>
          <a:prstGeom prst="ellipse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2060FEF0-94D8-25C3-B760-8FA030E84B85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23698" t="16304" r="32798" b="22918"/>
          <a:stretch/>
        </p:blipFill>
        <p:spPr>
          <a:xfrm>
            <a:off x="7924800" y="2410778"/>
            <a:ext cx="631473" cy="618172"/>
          </a:xfrm>
          <a:prstGeom prst="ellipse">
            <a:avLst/>
          </a:prstGeom>
        </p:spPr>
      </p:pic>
      <p:pic>
        <p:nvPicPr>
          <p:cNvPr id="1026" name="Picture 2" descr="Academic">
            <a:extLst>
              <a:ext uri="{FF2B5EF4-FFF2-40B4-BE49-F238E27FC236}">
                <a16:creationId xmlns:a16="http://schemas.microsoft.com/office/drawing/2014/main" id="{A79B525F-7158-B173-EF6F-C44B4071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6496476" y="1618102"/>
            <a:ext cx="628566" cy="628566"/>
          </a:xfrm>
          <a:prstGeom prst="ellipse">
            <a:avLst/>
          </a:prstGeom>
          <a:noFill/>
        </p:spPr>
      </p:pic>
      <p:pic>
        <p:nvPicPr>
          <p:cNvPr id="49" name="Immagine 48" descr="Immagine che contiene Viso umano, persona, vestiti, Capelli lunghi&#10;&#10;Descrizione generata automaticamente">
            <a:extLst>
              <a:ext uri="{FF2B5EF4-FFF2-40B4-BE49-F238E27FC236}">
                <a16:creationId xmlns:a16="http://schemas.microsoft.com/office/drawing/2014/main" id="{D06E596A-51F5-E20A-85F5-D162E606BB95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b="15664"/>
          <a:stretch/>
        </p:blipFill>
        <p:spPr>
          <a:xfrm>
            <a:off x="3722838" y="2376721"/>
            <a:ext cx="633138" cy="634587"/>
          </a:xfrm>
          <a:prstGeom prst="ellipse">
            <a:avLst/>
          </a:prstGeom>
        </p:spPr>
      </p:pic>
      <p:pic>
        <p:nvPicPr>
          <p:cNvPr id="3" name="Immagine 2" descr="Immagine che contiene persona, Viso umano, sorriso, vestiti&#10;&#10;Descrizione generata automaticamente">
            <a:extLst>
              <a:ext uri="{FF2B5EF4-FFF2-40B4-BE49-F238E27FC236}">
                <a16:creationId xmlns:a16="http://schemas.microsoft.com/office/drawing/2014/main" id="{168F4382-5740-CD10-7FEC-0B993242DB5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427132" y="2365843"/>
            <a:ext cx="650430" cy="656343"/>
          </a:xfrm>
          <a:prstGeom prst="ellipse">
            <a:avLst/>
          </a:prstGeom>
        </p:spPr>
      </p:pic>
      <p:pic>
        <p:nvPicPr>
          <p:cNvPr id="14376" name="Immagine 3" descr="Immagine che contiene testo, Elementi grafici, Carattere, design&#10;&#10;Descrizione generata automaticamente">
            <a:extLst>
              <a:ext uri="{FF2B5EF4-FFF2-40B4-BE49-F238E27FC236}">
                <a16:creationId xmlns:a16="http://schemas.microsoft.com/office/drawing/2014/main" id="{4669F94D-25FF-8407-F839-85476672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94" y="4426744"/>
            <a:ext cx="1044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Viso umano, Barba umana, vestiti, barba e baffi&#10;&#10;Descrizione generata automaticamente">
            <a:extLst>
              <a:ext uri="{FF2B5EF4-FFF2-40B4-BE49-F238E27FC236}">
                <a16:creationId xmlns:a16="http://schemas.microsoft.com/office/drawing/2014/main" id="{D45F2746-AE5E-D14D-EDEB-7D488F2B84B2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b="12784"/>
          <a:stretch/>
        </p:blipFill>
        <p:spPr>
          <a:xfrm>
            <a:off x="800100" y="3134608"/>
            <a:ext cx="706474" cy="656343"/>
          </a:xfrm>
          <a:prstGeom prst="ellipse">
            <a:avLst/>
          </a:prstGeom>
        </p:spPr>
      </p:pic>
      <p:pic>
        <p:nvPicPr>
          <p:cNvPr id="7" name="Immagine 6" descr="Immagine che contiene Viso umano, persona, vestiti, uomo&#10;&#10;Descrizione generata automaticamente">
            <a:extLst>
              <a:ext uri="{FF2B5EF4-FFF2-40B4-BE49-F238E27FC236}">
                <a16:creationId xmlns:a16="http://schemas.microsoft.com/office/drawing/2014/main" id="{F8CC538C-C793-EF7B-6DD5-2020B1EF3A1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37031" y="3137564"/>
            <a:ext cx="650430" cy="650430"/>
          </a:xfrm>
          <a:prstGeom prst="ellipse">
            <a:avLst/>
          </a:prstGeom>
        </p:spPr>
      </p:pic>
      <p:pic>
        <p:nvPicPr>
          <p:cNvPr id="9" name="Immagine 8" descr="Immagine che contiene Viso umano, persona, vestiti, cravatta&#10;&#10;Descrizione generata automaticamente">
            <a:extLst>
              <a:ext uri="{FF2B5EF4-FFF2-40B4-BE49-F238E27FC236}">
                <a16:creationId xmlns:a16="http://schemas.microsoft.com/office/drawing/2014/main" id="{6CA56D88-2F06-F17D-3F3C-7F4F790E739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219854" y="3135634"/>
            <a:ext cx="654291" cy="654291"/>
          </a:xfrm>
          <a:prstGeom prst="ellipse">
            <a:avLst/>
          </a:prstGeom>
        </p:spPr>
      </p:pic>
      <p:pic>
        <p:nvPicPr>
          <p:cNvPr id="10" name="Immagine 9" descr="Immagine che contiene Viso umano, persona, vestiti, occhiali&#10;&#10;Descrizione generata automaticamente">
            <a:extLst>
              <a:ext uri="{FF2B5EF4-FFF2-40B4-BE49-F238E27FC236}">
                <a16:creationId xmlns:a16="http://schemas.microsoft.com/office/drawing/2014/main" id="{123C8E72-A140-4273-4BA2-4DE7258D8C62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b="32169"/>
          <a:stretch/>
        </p:blipFill>
        <p:spPr>
          <a:xfrm>
            <a:off x="2939317" y="3141480"/>
            <a:ext cx="655200" cy="642597"/>
          </a:xfrm>
          <a:prstGeom prst="ellipse">
            <a:avLst/>
          </a:prstGeom>
        </p:spPr>
      </p:pic>
      <p:pic>
        <p:nvPicPr>
          <p:cNvPr id="4" name="Immagine 3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73C26252-D4A1-18A1-EBA4-31BFB8E4D89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126173" y="798675"/>
            <a:ext cx="630545" cy="620208"/>
          </a:xfrm>
          <a:prstGeom prst="ellipse">
            <a:avLst/>
          </a:prstGeom>
        </p:spPr>
      </p:pic>
      <p:pic>
        <p:nvPicPr>
          <p:cNvPr id="14382" name="Immagine 32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9AF5F823-20C2-36EB-2C84-B4E226BA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9" y="4397375"/>
            <a:ext cx="1791494" cy="51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persona, Viso umano, sorriso, aria aperta&#10;&#10;Descrizione generata automaticamente">
            <a:extLst>
              <a:ext uri="{FF2B5EF4-FFF2-40B4-BE49-F238E27FC236}">
                <a16:creationId xmlns:a16="http://schemas.microsoft.com/office/drawing/2014/main" id="{92ABD40D-42C1-E576-B355-4A95D9B78DDD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21160"/>
          <a:stretch/>
        </p:blipFill>
        <p:spPr>
          <a:xfrm>
            <a:off x="3677971" y="3131652"/>
            <a:ext cx="666568" cy="658273"/>
          </a:xfrm>
          <a:prstGeom prst="ellipse">
            <a:avLst/>
          </a:prstGeom>
        </p:spPr>
      </p:pic>
      <p:pic>
        <p:nvPicPr>
          <p:cNvPr id="12" name="Immagine 11" descr="Immagine che contiene Viso umano, persona, vestiti, aria aperta&#10;&#10;Descrizione generata automaticamente">
            <a:extLst>
              <a:ext uri="{FF2B5EF4-FFF2-40B4-BE49-F238E27FC236}">
                <a16:creationId xmlns:a16="http://schemas.microsoft.com/office/drawing/2014/main" id="{F0353E16-33EF-E5DB-33EE-09328C768E2E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8055" r="16751" b="31111"/>
          <a:stretch/>
        </p:blipFill>
        <p:spPr>
          <a:xfrm>
            <a:off x="4420739" y="3111244"/>
            <a:ext cx="661832" cy="669195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vestiti, cappello, copricapo, Accessorio di moda&#10;&#10;Il contenuto generato dall'IA potrebbe non essere corretto.">
            <a:extLst>
              <a:ext uri="{FF2B5EF4-FFF2-40B4-BE49-F238E27FC236}">
                <a16:creationId xmlns:a16="http://schemas.microsoft.com/office/drawing/2014/main" id="{18453561-E84C-A300-7167-0BB0C5C57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5" r="8299"/>
          <a:stretch/>
        </p:blipFill>
        <p:spPr>
          <a:xfrm>
            <a:off x="552348" y="482599"/>
            <a:ext cx="3831542" cy="4178300"/>
          </a:xfrm>
          <a:prstGeom prst="rect">
            <a:avLst/>
          </a:prstGeom>
          <a:noFill/>
        </p:spPr>
      </p:pic>
      <p:pic>
        <p:nvPicPr>
          <p:cNvPr id="5" name="Segnaposto contenuto 4" descr="Immagine che contiene cappello, vestiti, copricapo, Accessorio di moda&#10;&#10;Il contenuto generato dall'IA potrebbe non essere corretto.">
            <a:extLst>
              <a:ext uri="{FF2B5EF4-FFF2-40B4-BE49-F238E27FC236}">
                <a16:creationId xmlns:a16="http://schemas.microsoft.com/office/drawing/2014/main" id="{E5FBBBB6-9E74-7024-49BF-B5A11CA8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5" r="3295"/>
          <a:stretch/>
        </p:blipFill>
        <p:spPr>
          <a:xfrm>
            <a:off x="4818418" y="482600"/>
            <a:ext cx="3714926" cy="417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67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Frontoni-GAN-Face + Fashion" descr="5-Frontoni-GAN-Face + Fashion">
            <a:hlinkClick r:id="" action="ppaction://media"/>
            <a:extLst>
              <a:ext uri="{FF2B5EF4-FFF2-40B4-BE49-F238E27FC236}">
                <a16:creationId xmlns:a16="http://schemas.microsoft.com/office/drawing/2014/main" id="{CC849920-1DD1-9C45-AD24-8F8EEDC941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708.6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0568" y="4763"/>
            <a:ext cx="13105456" cy="6858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5F91F438-B25D-3819-3D33-39DB780C600A}"/>
              </a:ext>
            </a:extLst>
          </p:cNvPr>
          <p:cNvSpPr/>
          <p:nvPr/>
        </p:nvSpPr>
        <p:spPr>
          <a:xfrm>
            <a:off x="124527" y="6244158"/>
            <a:ext cx="359483" cy="3594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nerative Design">
            <a:hlinkClick r:id="" action="ppaction://media"/>
            <a:extLst>
              <a:ext uri="{FF2B5EF4-FFF2-40B4-BE49-F238E27FC236}">
                <a16:creationId xmlns:a16="http://schemas.microsoft.com/office/drawing/2014/main" id="{734D013C-B839-5ADA-721E-9DB150F7D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7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B6B5EE-C63D-B98E-21C5-02FFE8EE5AAE}"/>
              </a:ext>
            </a:extLst>
          </p:cNvPr>
          <p:cNvSpPr txBox="1"/>
          <p:nvPr/>
        </p:nvSpPr>
        <p:spPr>
          <a:xfrm>
            <a:off x="395902" y="257480"/>
            <a:ext cx="671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996">
                <a:solidFill>
                  <a:schemeClr val="bg1">
                    <a:lumMod val="65000"/>
                  </a:schemeClr>
                </a:solidFill>
                <a:latin typeface="Futura T OT" panose="02000000000000000000" pitchFamily="2" charset="0"/>
              </a:defRPr>
            </a:lvl1pPr>
          </a:lstStyle>
          <a:p>
            <a:pPr algn="l" defTabSz="685766"/>
            <a:r>
              <a:rPr lang="it-IT" sz="2400" kern="0" dirty="0">
                <a:solidFill>
                  <a:schemeClr val="tx2"/>
                </a:solidFill>
                <a:latin typeface="+mj-lt"/>
              </a:rPr>
              <a:t>AI &amp; ETICA</a:t>
            </a:r>
          </a:p>
        </p:txBody>
      </p:sp>
      <p:pic>
        <p:nvPicPr>
          <p:cNvPr id="2052" name="Picture 4" descr="Orientamenti sul modello di qualità dell'Intelligenza Artificiale -  IAGOVES2020">
            <a:extLst>
              <a:ext uri="{FF2B5EF4-FFF2-40B4-BE49-F238E27FC236}">
                <a16:creationId xmlns:a16="http://schemas.microsoft.com/office/drawing/2014/main" id="{EE698F39-43C3-1DB0-EE53-AF6644B3B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/>
        </p:blipFill>
        <p:spPr bwMode="auto">
          <a:xfrm>
            <a:off x="3668490" y="402469"/>
            <a:ext cx="5079609" cy="44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10EEC367-9364-69BB-A5D2-9125C3953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 bwMode="auto">
          <a:xfrm>
            <a:off x="505713" y="1487109"/>
            <a:ext cx="2436226" cy="231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74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F0A85-8F46-F948-259C-586A4AD0D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D260D8-8356-89BF-BC57-466E08C1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62"/>
          <a:stretch/>
        </p:blipFill>
        <p:spPr>
          <a:xfrm>
            <a:off x="348175" y="274780"/>
            <a:ext cx="8388917" cy="4580684"/>
          </a:xfrm>
          <a:prstGeom prst="rect">
            <a:avLst/>
          </a:prstGeom>
        </p:spPr>
      </p:pic>
      <p:sp>
        <p:nvSpPr>
          <p:cNvPr id="5" name="Rettangolo con un angolo ritagliato 4">
            <a:extLst>
              <a:ext uri="{FF2B5EF4-FFF2-40B4-BE49-F238E27FC236}">
                <a16:creationId xmlns:a16="http://schemas.microsoft.com/office/drawing/2014/main" id="{C818DB9C-0CDE-3EAB-6638-E8D6C4552BDF}"/>
              </a:ext>
            </a:extLst>
          </p:cNvPr>
          <p:cNvSpPr/>
          <p:nvPr/>
        </p:nvSpPr>
        <p:spPr>
          <a:xfrm>
            <a:off x="6635391" y="4354670"/>
            <a:ext cx="2331720" cy="617220"/>
          </a:xfrm>
          <a:prstGeom prst="snip1Rect">
            <a:avLst/>
          </a:prstGeom>
          <a:solidFill>
            <a:srgbClr val="4A78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Framework compliance – Esempio di survey</a:t>
            </a:r>
          </a:p>
        </p:txBody>
      </p:sp>
    </p:spTree>
    <p:extLst>
      <p:ext uri="{BB962C8B-B14F-4D97-AF65-F5344CB8AC3E}">
        <p14:creationId xmlns:p14="http://schemas.microsoft.com/office/powerpoint/2010/main" val="3755609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77903-02AD-4D55-C028-40D94FA6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8DB2F7B-3C28-B38B-C331-285A76A3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62"/>
          <a:stretch/>
        </p:blipFill>
        <p:spPr>
          <a:xfrm>
            <a:off x="348175" y="274780"/>
            <a:ext cx="8388917" cy="4580684"/>
          </a:xfrm>
          <a:prstGeom prst="rect">
            <a:avLst/>
          </a:prstGeom>
        </p:spPr>
      </p:pic>
      <p:sp>
        <p:nvSpPr>
          <p:cNvPr id="5" name="Rettangolo con un angolo ritagliato 4">
            <a:extLst>
              <a:ext uri="{FF2B5EF4-FFF2-40B4-BE49-F238E27FC236}">
                <a16:creationId xmlns:a16="http://schemas.microsoft.com/office/drawing/2014/main" id="{EDE2AD0F-045F-1354-E637-6DB915DDA343}"/>
              </a:ext>
            </a:extLst>
          </p:cNvPr>
          <p:cNvSpPr/>
          <p:nvPr/>
        </p:nvSpPr>
        <p:spPr>
          <a:xfrm>
            <a:off x="6635391" y="4354670"/>
            <a:ext cx="2331720" cy="617220"/>
          </a:xfrm>
          <a:prstGeom prst="snip1Rect">
            <a:avLst/>
          </a:prstGeom>
          <a:solidFill>
            <a:srgbClr val="4A78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Framework compliance – Esempio di survey</a:t>
            </a:r>
          </a:p>
        </p:txBody>
      </p:sp>
    </p:spTree>
    <p:extLst>
      <p:ext uri="{BB962C8B-B14F-4D97-AF65-F5344CB8AC3E}">
        <p14:creationId xmlns:p14="http://schemas.microsoft.com/office/powerpoint/2010/main" val="111999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oftware, Pagina Web, Sito Web&#10;&#10;Descrizione generata automaticamente">
            <a:extLst>
              <a:ext uri="{FF2B5EF4-FFF2-40B4-BE49-F238E27FC236}">
                <a16:creationId xmlns:a16="http://schemas.microsoft.com/office/drawing/2014/main" id="{63D25A3D-AF70-E030-ACBB-02B2594CF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45"/>
          <a:stretch/>
        </p:blipFill>
        <p:spPr>
          <a:xfrm>
            <a:off x="342900" y="342900"/>
            <a:ext cx="8458200" cy="4457700"/>
          </a:xfrm>
          <a:prstGeom prst="rect">
            <a:avLst/>
          </a:prstGeom>
        </p:spPr>
      </p:pic>
      <p:sp>
        <p:nvSpPr>
          <p:cNvPr id="5" name="Rettangolo con un angolo ritagliato 4">
            <a:extLst>
              <a:ext uri="{FF2B5EF4-FFF2-40B4-BE49-F238E27FC236}">
                <a16:creationId xmlns:a16="http://schemas.microsoft.com/office/drawing/2014/main" id="{7BCC0E53-42F5-06CA-5C9B-CDC5AA4C9770}"/>
              </a:ext>
            </a:extLst>
          </p:cNvPr>
          <p:cNvSpPr/>
          <p:nvPr/>
        </p:nvSpPr>
        <p:spPr>
          <a:xfrm>
            <a:off x="6635391" y="4354670"/>
            <a:ext cx="2331720" cy="617220"/>
          </a:xfrm>
          <a:prstGeom prst="snip1Rect">
            <a:avLst/>
          </a:prstGeom>
          <a:solidFill>
            <a:srgbClr val="4A78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Valutazione del rischio e gestione di differenti framework di compliance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C38A29-C077-83DC-E325-17CE26EF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91" t="10761" r="3256" b="5232"/>
          <a:stretch/>
        </p:blipFill>
        <p:spPr>
          <a:xfrm>
            <a:off x="2328567" y="836676"/>
            <a:ext cx="5160369" cy="25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2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icolo terrestre, veicolo, ruota, automobile&#10;&#10;Il contenuto generato dall'IA potrebbe non essere corretto.">
            <a:extLst>
              <a:ext uri="{FF2B5EF4-FFF2-40B4-BE49-F238E27FC236}">
                <a16:creationId xmlns:a16="http://schemas.microsoft.com/office/drawing/2014/main" id="{EFB24A7E-8501-3764-54CA-F6F5266CD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r="2" b="14279"/>
          <a:stretch>
            <a:fillRect/>
          </a:stretch>
        </p:blipFill>
        <p:spPr>
          <a:xfrm>
            <a:off x="90488" y="50800"/>
            <a:ext cx="8963025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69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Veicolo terrestre, automobile, veicolo&#10;&#10;Il contenuto generato dall'IA potrebbe non essere corretto.">
            <a:extLst>
              <a:ext uri="{FF2B5EF4-FFF2-40B4-BE49-F238E27FC236}">
                <a16:creationId xmlns:a16="http://schemas.microsoft.com/office/drawing/2014/main" id="{B983BCD2-5AAA-451A-D94E-DA680C36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66" y="0"/>
            <a:ext cx="9692732" cy="5143500"/>
          </a:xfrm>
          <a:prstGeom prst="rect">
            <a:avLst/>
          </a:prstGeom>
        </p:spPr>
      </p:pic>
      <p:pic>
        <p:nvPicPr>
          <p:cNvPr id="5" name="Immagine 4" descr="Immagine che contiene aria aperta, cielo, Lampione, elettricità&#10;&#10;Il contenuto generato dall'IA potrebbe non essere corretto.">
            <a:extLst>
              <a:ext uri="{FF2B5EF4-FFF2-40B4-BE49-F238E27FC236}">
                <a16:creationId xmlns:a16="http://schemas.microsoft.com/office/drawing/2014/main" id="{6D71EB85-4751-1915-F0E6-1CF55E0F9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-73986"/>
            <a:ext cx="4202884" cy="56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6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0E29A5B-8623-7311-35BE-A5343F59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69" y="220543"/>
            <a:ext cx="919433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6884" y="466725"/>
            <a:ext cx="600646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it-IT" sz="21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Buone notizie …</a:t>
            </a:r>
            <a:endParaRPr sz="21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67953" y="6646643"/>
            <a:ext cx="241935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800" b="0" i="0" kern="120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19"/>
              </a:spcBef>
            </a:pPr>
            <a:r>
              <a:rPr lang="en"/>
              <a:t>© 2018 International Business Machines</a:t>
            </a:r>
            <a:r>
              <a:rPr lang="en" spc="-30"/>
              <a:t> </a:t>
            </a:r>
            <a:r>
              <a:rPr lang="en"/>
              <a:t>Corporation</a:t>
            </a:r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855894" y="6638195"/>
            <a:ext cx="18415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15"/>
              </a:spcBef>
            </a:pPr>
            <a:fld id="{81D60167-4931-47E6-BA6A-407CBD079E47}" type="slidenum">
              <a:rPr lang="it-IT" smtClean="0"/>
              <a:pPr marL="25400">
                <a:spcBef>
                  <a:spcPts val="15"/>
                </a:spcBef>
              </a:pPr>
              <a:t>3</a:t>
            </a:fld>
            <a:endParaRPr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57BC4A-F32E-584D-9484-7AD2C7DF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898" l="9988" r="89973"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562" y="65555"/>
            <a:ext cx="1512101" cy="8023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D73A706-F462-48C7-4D53-52CABC3FC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4" y="1609911"/>
            <a:ext cx="3712461" cy="2474007"/>
          </a:xfrm>
          <a:prstGeom prst="rect">
            <a:avLst/>
          </a:prstGeom>
        </p:spPr>
      </p:pic>
      <p:pic>
        <p:nvPicPr>
          <p:cNvPr id="14" name="Immagine 13" descr="Immagine che contiene testo, schermata, Carattere, software&#10;&#10;Descrizione generata automaticamente">
            <a:extLst>
              <a:ext uri="{FF2B5EF4-FFF2-40B4-BE49-F238E27FC236}">
                <a16:creationId xmlns:a16="http://schemas.microsoft.com/office/drawing/2014/main" id="{53B55C1F-CD0D-7DC2-FE7F-A82B1ECDC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3" y="961839"/>
            <a:ext cx="4163563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46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-Voice for Purpose(720p)">
            <a:hlinkClick r:id="" action="ppaction://media"/>
            <a:extLst>
              <a:ext uri="{FF2B5EF4-FFF2-40B4-BE49-F238E27FC236}">
                <a16:creationId xmlns:a16="http://schemas.microsoft.com/office/drawing/2014/main" id="{23153E98-A061-5A8B-3D84-FF537074E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oster, Carattere, design&#10;&#10;Descrizione generata automaticamente">
            <a:extLst>
              <a:ext uri="{FF2B5EF4-FFF2-40B4-BE49-F238E27FC236}">
                <a16:creationId xmlns:a16="http://schemas.microsoft.com/office/drawing/2014/main" id="{E3138273-56D9-BC7D-7546-F52577939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92" y="0"/>
            <a:ext cx="3332988" cy="51435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7BC86FC-40CE-4B90-9069-26490711D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843558"/>
            <a:ext cx="3595728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persona, uomo, abito&#10;&#10;Il contenuto generato dall'IA potrebbe non essere corretto.">
            <a:extLst>
              <a:ext uri="{FF2B5EF4-FFF2-40B4-BE49-F238E27FC236}">
                <a16:creationId xmlns:a16="http://schemas.microsoft.com/office/drawing/2014/main" id="{6DC3EA13-946E-7C90-296F-566F3986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22" b="16123"/>
          <a:stretch/>
        </p:blipFill>
        <p:spPr>
          <a:xfrm>
            <a:off x="4572000" y="1504950"/>
            <a:ext cx="4048369" cy="2133600"/>
          </a:xfrm>
          <a:prstGeom prst="rect">
            <a:avLst/>
          </a:prstGeom>
        </p:spPr>
      </p:pic>
      <p:pic>
        <p:nvPicPr>
          <p:cNvPr id="2050" name="Picture 2" descr="LLMs4EU - ALT-EDIC">
            <a:extLst>
              <a:ext uri="{FF2B5EF4-FFF2-40B4-BE49-F238E27FC236}">
                <a16:creationId xmlns:a16="http://schemas.microsoft.com/office/drawing/2014/main" id="{29C0A9ED-3B06-A6C2-A970-5D906AD9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0" y="1504950"/>
            <a:ext cx="38100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5C182249-0426-04C2-8CE7-7712925C4A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884" y="466725"/>
            <a:ext cx="600646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it-IT" sz="21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Buone notizie …</a:t>
            </a:r>
            <a:endParaRPr sz="21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41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finestra, edificio, cielo, Luce diurna&#10;&#10;Il contenuto generato dall'IA potrebbe non essere corretto.">
            <a:extLst>
              <a:ext uri="{FF2B5EF4-FFF2-40B4-BE49-F238E27FC236}">
                <a16:creationId xmlns:a16="http://schemas.microsoft.com/office/drawing/2014/main" id="{4C010406-342D-2D53-DB9E-E93600E3F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36" r="3115" b="-2"/>
          <a:stretch/>
        </p:blipFill>
        <p:spPr>
          <a:xfrm>
            <a:off x="147548" y="124900"/>
            <a:ext cx="2857209" cy="4893702"/>
          </a:xfrm>
          <a:prstGeom prst="rect">
            <a:avLst/>
          </a:prstGeom>
        </p:spPr>
      </p:pic>
      <p:pic>
        <p:nvPicPr>
          <p:cNvPr id="11" name="Immagine 10" descr="Immagine che contiene interno, stanza, biblioteca, libreria&#10;&#10;Il contenuto generato dall'IA potrebbe non essere corretto.">
            <a:extLst>
              <a:ext uri="{FF2B5EF4-FFF2-40B4-BE49-F238E27FC236}">
                <a16:creationId xmlns:a16="http://schemas.microsoft.com/office/drawing/2014/main" id="{B2DE9D03-E9FD-BF09-EF67-4E288E600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396" b="-2"/>
          <a:stretch/>
        </p:blipFill>
        <p:spPr>
          <a:xfrm>
            <a:off x="3147373" y="124900"/>
            <a:ext cx="2848214" cy="4893702"/>
          </a:xfrm>
          <a:prstGeom prst="rect">
            <a:avLst/>
          </a:prstGeom>
        </p:spPr>
      </p:pic>
      <p:pic>
        <p:nvPicPr>
          <p:cNvPr id="5" name="Immagine 4" descr="Immagine che contiene aria aperta, cielo, erba, edificio&#10;&#10;Il contenuto generato dall'IA potrebbe non essere corretto.">
            <a:extLst>
              <a:ext uri="{FF2B5EF4-FFF2-40B4-BE49-F238E27FC236}">
                <a16:creationId xmlns:a16="http://schemas.microsoft.com/office/drawing/2014/main" id="{A8816481-147B-E416-5090-E291B4D0BC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" r="9288" b="5"/>
          <a:stretch/>
        </p:blipFill>
        <p:spPr>
          <a:xfrm>
            <a:off x="6137510" y="124900"/>
            <a:ext cx="2867106" cy="2370490"/>
          </a:xfrm>
          <a:prstGeom prst="rect">
            <a:avLst/>
          </a:prstGeom>
        </p:spPr>
      </p:pic>
      <p:pic>
        <p:nvPicPr>
          <p:cNvPr id="7" name="Immagine 6" descr="Immagine che contiene interno, vestiti, uomo, arredo&#10;&#10;Il contenuto generato dall'IA potrebbe non essere corretto.">
            <a:extLst>
              <a:ext uri="{FF2B5EF4-FFF2-40B4-BE49-F238E27FC236}">
                <a16:creationId xmlns:a16="http://schemas.microsoft.com/office/drawing/2014/main" id="{F768FEE7-D73E-AEF1-6810-2F983D2B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975" b="2"/>
          <a:stretch/>
        </p:blipFill>
        <p:spPr>
          <a:xfrm>
            <a:off x="6137510" y="2630056"/>
            <a:ext cx="2867106" cy="23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0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petella Robotic Center">
            <a:extLst>
              <a:ext uri="{FF2B5EF4-FFF2-40B4-BE49-F238E27FC236}">
                <a16:creationId xmlns:a16="http://schemas.microsoft.com/office/drawing/2014/main" id="{1B5A1A9F-42DB-97B3-52D6-B20A91E1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36562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7C858FB2-D9E9-6B75-EFFF-666A1AE8E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7784" y="757509"/>
            <a:ext cx="5796216" cy="39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0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2B98-52E6-BA58-C3A9-45CAAEC19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petella Robotic Center">
            <a:extLst>
              <a:ext uri="{FF2B5EF4-FFF2-40B4-BE49-F238E27FC236}">
                <a16:creationId xmlns:a16="http://schemas.microsoft.com/office/drawing/2014/main" id="{E1E1473B-23DA-69B8-9BF5-514D4252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36562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45D6D6E-95BE-6F04-D9A2-7E13E60E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222956"/>
            <a:ext cx="6406480" cy="34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5EBC32-98DF-5785-B36A-13A52C65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230160"/>
            <a:ext cx="8963025" cy="4683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125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35C6E4E-AD3A-C99D-4EFC-2313406DD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39" y="0"/>
            <a:ext cx="68013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9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5;42.5;28.25;42.5;28.25;42.5;28.25;42.5;28.25;42.5;"/>
  <p:tag name="VCT-BULLETVISIBILITY" val="G  *******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 Group_16-9_redesign.potx"/>
  <p:tag name="VCTMASTER" val="GfK Group"/>
  <p:tag name="VCT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5;42.5;28.25;42.5;28.25;42.5;28.25;42.5;28.25;42.5;"/>
  <p:tag name="VCT-BULLETVISIBILITY" val="G  *******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5;42.5;28.25;42.5;28.25;42.5;28.25;42.5;28.25;42.5;"/>
  <p:tag name="VCT-BULLETVISIBILITY" val="G  *******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5;42.5;28.25;42.5;28.25;42.5;28.25;42.5;28.25;42.5;"/>
  <p:tag name="VCT-BULLETVISIBILITY" val="G  *******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fK Group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/>
        </a:defPPr>
      </a:lst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73011</TotalTime>
  <Words>363</Words>
  <Application>Microsoft Macintosh PowerPoint</Application>
  <PresentationFormat>Presentazione su schermo (16:9)</PresentationFormat>
  <Paragraphs>43</Paragraphs>
  <Slides>31</Slides>
  <Notes>3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FUTURA MEDIUM</vt:lpstr>
      <vt:lpstr>Wingdings</vt:lpstr>
      <vt:lpstr>Tema di Office</vt:lpstr>
      <vt:lpstr>GfK Group</vt:lpstr>
      <vt:lpstr>think-cell Folie</vt:lpstr>
      <vt:lpstr>Presentazione standard di PowerPoint</vt:lpstr>
      <vt:lpstr>Presentazione standard di PowerPoint</vt:lpstr>
      <vt:lpstr>Buone notizie …</vt:lpstr>
      <vt:lpstr>Buone notizie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EMANUELE FRONTONI</dc:creator>
  <cp:lastModifiedBy>emanuele.frontoni@unimc.it</cp:lastModifiedBy>
  <cp:revision>196</cp:revision>
  <cp:lastPrinted>2022-04-08T09:02:31Z</cp:lastPrinted>
  <dcterms:created xsi:type="dcterms:W3CDTF">2020-06-24T08:07:33Z</dcterms:created>
  <dcterms:modified xsi:type="dcterms:W3CDTF">2025-07-03T06:01:58Z</dcterms:modified>
</cp:coreProperties>
</file>