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8288000" cy="10287000"/>
  <p:notesSz cx="6858000" cy="9144000"/>
  <p:embeddedFontLst>
    <p:embeddedFont>
      <p:font typeface="CocogooseCondensed" panose="020B0604020202020204" charset="0"/>
      <p:regular r:id="rId4"/>
    </p:embeddedFont>
    <p:embeddedFont>
      <p:font typeface="Trajan" panose="00000400000000000000" pitchFamily="2" charset="0"/>
      <p:regular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9" d="100"/>
          <a:sy n="69" d="100"/>
        </p:scale>
        <p:origin x="48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8.sv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95555" y="6502145"/>
            <a:ext cx="5829826" cy="17049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28"/>
              </a:lnSpc>
            </a:pPr>
            <a:r>
              <a:rPr lang="en-US" sz="5440">
                <a:solidFill>
                  <a:srgbClr val="FAB522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Protagonista del Digital Learning </a:t>
            </a:r>
          </a:p>
        </p:txBody>
      </p:sp>
      <p:sp>
        <p:nvSpPr>
          <p:cNvPr id="3" name="Freeform 3"/>
          <p:cNvSpPr/>
          <p:nvPr/>
        </p:nvSpPr>
        <p:spPr>
          <a:xfrm>
            <a:off x="295555" y="166080"/>
            <a:ext cx="5648776" cy="5648776"/>
          </a:xfrm>
          <a:custGeom>
            <a:avLst/>
            <a:gdLst/>
            <a:ahLst/>
            <a:cxnLst/>
            <a:rect l="l" t="t" r="r" b="b"/>
            <a:pathLst>
              <a:path w="5648776" h="5648776">
                <a:moveTo>
                  <a:pt x="0" y="0"/>
                </a:moveTo>
                <a:lnTo>
                  <a:pt x="5648776" y="0"/>
                </a:lnTo>
                <a:lnTo>
                  <a:pt x="5648776" y="5648776"/>
                </a:lnTo>
                <a:lnTo>
                  <a:pt x="0" y="56487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4" name="Freeform 4"/>
          <p:cNvSpPr/>
          <p:nvPr/>
        </p:nvSpPr>
        <p:spPr>
          <a:xfrm>
            <a:off x="476605" y="958392"/>
            <a:ext cx="5648776" cy="5648776"/>
          </a:xfrm>
          <a:custGeom>
            <a:avLst/>
            <a:gdLst/>
            <a:ahLst/>
            <a:cxnLst/>
            <a:rect l="l" t="t" r="r" b="b"/>
            <a:pathLst>
              <a:path w="5648776" h="5648776">
                <a:moveTo>
                  <a:pt x="0" y="0"/>
                </a:moveTo>
                <a:lnTo>
                  <a:pt x="5648776" y="0"/>
                </a:lnTo>
                <a:lnTo>
                  <a:pt x="5648776" y="5648776"/>
                </a:lnTo>
                <a:lnTo>
                  <a:pt x="0" y="56487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5" name="Freeform 5"/>
          <p:cNvSpPr/>
          <p:nvPr/>
        </p:nvSpPr>
        <p:spPr>
          <a:xfrm>
            <a:off x="675229" y="545754"/>
            <a:ext cx="4889428" cy="4889428"/>
          </a:xfrm>
          <a:custGeom>
            <a:avLst/>
            <a:gdLst/>
            <a:ahLst/>
            <a:cxnLst/>
            <a:rect l="l" t="t" r="r" b="b"/>
            <a:pathLst>
              <a:path w="4889428" h="4889428">
                <a:moveTo>
                  <a:pt x="0" y="0"/>
                </a:moveTo>
                <a:lnTo>
                  <a:pt x="4889428" y="0"/>
                </a:lnTo>
                <a:lnTo>
                  <a:pt x="4889428" y="4889428"/>
                </a:lnTo>
                <a:lnTo>
                  <a:pt x="0" y="488942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" name="Freeform 6"/>
          <p:cNvSpPr/>
          <p:nvPr/>
        </p:nvSpPr>
        <p:spPr>
          <a:xfrm>
            <a:off x="1332741" y="1930594"/>
            <a:ext cx="3574405" cy="1716477"/>
          </a:xfrm>
          <a:custGeom>
            <a:avLst/>
            <a:gdLst/>
            <a:ahLst/>
            <a:cxnLst/>
            <a:rect l="l" t="t" r="r" b="b"/>
            <a:pathLst>
              <a:path w="3574405" h="1716477">
                <a:moveTo>
                  <a:pt x="0" y="0"/>
                </a:moveTo>
                <a:lnTo>
                  <a:pt x="3574405" y="0"/>
                </a:lnTo>
                <a:lnTo>
                  <a:pt x="3574405" y="1716477"/>
                </a:lnTo>
                <a:lnTo>
                  <a:pt x="0" y="171647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2" r="-22"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TextBox 7"/>
          <p:cNvSpPr txBox="1"/>
          <p:nvPr/>
        </p:nvSpPr>
        <p:spPr>
          <a:xfrm>
            <a:off x="5426906" y="488604"/>
            <a:ext cx="12861094" cy="7101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18"/>
              </a:lnSpc>
            </a:pPr>
            <a:r>
              <a:rPr lang="en-US" sz="4300">
                <a:solidFill>
                  <a:srgbClr val="000000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IL DIGITAL LEARNING DEDICATO ALLE AZIENDE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17627574" y="-3016814"/>
            <a:ext cx="10360543" cy="10360543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699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4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476605" y="8749418"/>
            <a:ext cx="5499362" cy="1266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10"/>
              </a:lnSpc>
            </a:pPr>
            <a:r>
              <a:rPr lang="en-US" sz="4092">
                <a:solidFill>
                  <a:srgbClr val="FAB522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Una storia trentennale, sempre in evoluzione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88006" y="3925573"/>
            <a:ext cx="4067284" cy="61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04"/>
              </a:lnSpc>
            </a:pPr>
            <a:r>
              <a:rPr lang="en-US" sz="2003" dirty="0">
                <a:solidFill>
                  <a:srgbClr val="FFFFFF"/>
                </a:solidFill>
                <a:latin typeface="Trajan"/>
                <a:ea typeface="Trajan"/>
                <a:cs typeface="Trajan"/>
                <a:sym typeface="Trajan"/>
              </a:rPr>
              <a:t>INNOVATION IN EDUCATION 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6526097" y="1930594"/>
            <a:ext cx="5224443" cy="3595275"/>
            <a:chOff x="0" y="0"/>
            <a:chExt cx="6965924" cy="4793700"/>
          </a:xfrm>
        </p:grpSpPr>
        <p:sp>
          <p:nvSpPr>
            <p:cNvPr id="14" name="Freeform 14"/>
            <p:cNvSpPr/>
            <p:nvPr/>
          </p:nvSpPr>
          <p:spPr>
            <a:xfrm>
              <a:off x="1462603" y="0"/>
              <a:ext cx="3673167" cy="3673167"/>
            </a:xfrm>
            <a:custGeom>
              <a:avLst/>
              <a:gdLst/>
              <a:ahLst/>
              <a:cxnLst/>
              <a:rect l="l" t="t" r="r" b="b"/>
              <a:pathLst>
                <a:path w="3673167" h="3673167">
                  <a:moveTo>
                    <a:pt x="0" y="0"/>
                  </a:moveTo>
                  <a:lnTo>
                    <a:pt x="3673167" y="0"/>
                  </a:lnTo>
                  <a:lnTo>
                    <a:pt x="3673167" y="3673167"/>
                  </a:lnTo>
                  <a:lnTo>
                    <a:pt x="0" y="367316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1916141" y="396064"/>
              <a:ext cx="2766092" cy="2766092"/>
            </a:xfrm>
            <a:custGeom>
              <a:avLst/>
              <a:gdLst/>
              <a:ahLst/>
              <a:cxnLst/>
              <a:rect l="l" t="t" r="r" b="b"/>
              <a:pathLst>
                <a:path w="2766092" h="2766092">
                  <a:moveTo>
                    <a:pt x="0" y="0"/>
                  </a:moveTo>
                  <a:lnTo>
                    <a:pt x="2766092" y="0"/>
                  </a:lnTo>
                  <a:lnTo>
                    <a:pt x="2766092" y="2766092"/>
                  </a:lnTo>
                  <a:lnTo>
                    <a:pt x="0" y="27660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16"/>
            <p:cNvSpPr/>
            <p:nvPr/>
          </p:nvSpPr>
          <p:spPr>
            <a:xfrm>
              <a:off x="2740291" y="1341194"/>
              <a:ext cx="1087377" cy="875833"/>
            </a:xfrm>
            <a:custGeom>
              <a:avLst/>
              <a:gdLst/>
              <a:ahLst/>
              <a:cxnLst/>
              <a:rect l="l" t="t" r="r" b="b"/>
              <a:pathLst>
                <a:path w="1087377" h="875833">
                  <a:moveTo>
                    <a:pt x="0" y="0"/>
                  </a:moveTo>
                  <a:lnTo>
                    <a:pt x="1087378" y="0"/>
                  </a:lnTo>
                  <a:lnTo>
                    <a:pt x="1087378" y="875833"/>
                  </a:lnTo>
                  <a:lnTo>
                    <a:pt x="0" y="87583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4055393"/>
              <a:ext cx="6965924" cy="7383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840">
                  <a:solidFill>
                    <a:srgbClr val="545454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Servizi e Strumenti</a:t>
              </a: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1758371" y="1930594"/>
            <a:ext cx="5192929" cy="4011718"/>
            <a:chOff x="0" y="0"/>
            <a:chExt cx="6923905" cy="5348957"/>
          </a:xfrm>
        </p:grpSpPr>
        <p:sp>
          <p:nvSpPr>
            <p:cNvPr id="19" name="Freeform 19"/>
            <p:cNvSpPr/>
            <p:nvPr/>
          </p:nvSpPr>
          <p:spPr>
            <a:xfrm>
              <a:off x="1449749" y="0"/>
              <a:ext cx="3624495" cy="3624495"/>
            </a:xfrm>
            <a:custGeom>
              <a:avLst/>
              <a:gdLst/>
              <a:ahLst/>
              <a:cxnLst/>
              <a:rect l="l" t="t" r="r" b="b"/>
              <a:pathLst>
                <a:path w="3624495" h="3624495">
                  <a:moveTo>
                    <a:pt x="0" y="0"/>
                  </a:moveTo>
                  <a:lnTo>
                    <a:pt x="3624495" y="0"/>
                  </a:lnTo>
                  <a:lnTo>
                    <a:pt x="3624495" y="3624495"/>
                  </a:lnTo>
                  <a:lnTo>
                    <a:pt x="0" y="362449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20"/>
            <p:cNvSpPr/>
            <p:nvPr/>
          </p:nvSpPr>
          <p:spPr>
            <a:xfrm>
              <a:off x="1897277" y="390816"/>
              <a:ext cx="2729440" cy="2729440"/>
            </a:xfrm>
            <a:custGeom>
              <a:avLst/>
              <a:gdLst/>
              <a:ahLst/>
              <a:cxnLst/>
              <a:rect l="l" t="t" r="r" b="b"/>
              <a:pathLst>
                <a:path w="2729440" h="2729440">
                  <a:moveTo>
                    <a:pt x="0" y="0"/>
                  </a:moveTo>
                  <a:lnTo>
                    <a:pt x="2729440" y="0"/>
                  </a:lnTo>
                  <a:lnTo>
                    <a:pt x="2729440" y="2729440"/>
                  </a:lnTo>
                  <a:lnTo>
                    <a:pt x="0" y="2729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2725278" y="1135873"/>
              <a:ext cx="1166516" cy="1239327"/>
            </a:xfrm>
            <a:custGeom>
              <a:avLst/>
              <a:gdLst/>
              <a:ahLst/>
              <a:cxnLst/>
              <a:rect l="l" t="t" r="r" b="b"/>
              <a:pathLst>
                <a:path w="1166516" h="1239327">
                  <a:moveTo>
                    <a:pt x="0" y="0"/>
                  </a:moveTo>
                  <a:lnTo>
                    <a:pt x="1166516" y="0"/>
                  </a:lnTo>
                  <a:lnTo>
                    <a:pt x="1166516" y="1239326"/>
                  </a:lnTo>
                  <a:lnTo>
                    <a:pt x="0" y="12393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3964321"/>
              <a:ext cx="6923905" cy="13846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40"/>
                </a:lnSpc>
              </a:pPr>
              <a:r>
                <a:rPr lang="en-US" sz="3840">
                  <a:solidFill>
                    <a:srgbClr val="545454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Progettazione e Produzione Corsi Online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6619005" y="6424140"/>
            <a:ext cx="5139366" cy="3785033"/>
            <a:chOff x="0" y="0"/>
            <a:chExt cx="6852488" cy="5046711"/>
          </a:xfrm>
        </p:grpSpPr>
        <p:sp>
          <p:nvSpPr>
            <p:cNvPr id="24" name="TextBox 24"/>
            <p:cNvSpPr txBox="1"/>
            <p:nvPr/>
          </p:nvSpPr>
          <p:spPr>
            <a:xfrm>
              <a:off x="0" y="4308467"/>
              <a:ext cx="6852488" cy="7382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39"/>
                </a:lnSpc>
              </a:pPr>
              <a:r>
                <a:rPr lang="en-US" sz="3839">
                  <a:solidFill>
                    <a:srgbClr val="545454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Catalogo Digitale</a:t>
              </a:r>
            </a:p>
          </p:txBody>
        </p:sp>
        <p:sp>
          <p:nvSpPr>
            <p:cNvPr id="25" name="Freeform 25"/>
            <p:cNvSpPr/>
            <p:nvPr/>
          </p:nvSpPr>
          <p:spPr>
            <a:xfrm>
              <a:off x="1510099" y="0"/>
              <a:ext cx="3832290" cy="3832290"/>
            </a:xfrm>
            <a:custGeom>
              <a:avLst/>
              <a:gdLst/>
              <a:ahLst/>
              <a:cxnLst/>
              <a:rect l="l" t="t" r="r" b="b"/>
              <a:pathLst>
                <a:path w="3832290" h="3832290">
                  <a:moveTo>
                    <a:pt x="0" y="0"/>
                  </a:moveTo>
                  <a:lnTo>
                    <a:pt x="3832290" y="0"/>
                  </a:lnTo>
                  <a:lnTo>
                    <a:pt x="3832290" y="3832290"/>
                  </a:lnTo>
                  <a:lnTo>
                    <a:pt x="0" y="383229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6" name="Freeform 26"/>
            <p:cNvSpPr/>
            <p:nvPr/>
          </p:nvSpPr>
          <p:spPr>
            <a:xfrm>
              <a:off x="1983284" y="413222"/>
              <a:ext cx="2885921" cy="2885921"/>
            </a:xfrm>
            <a:custGeom>
              <a:avLst/>
              <a:gdLst/>
              <a:ahLst/>
              <a:cxnLst/>
              <a:rect l="l" t="t" r="r" b="b"/>
              <a:pathLst>
                <a:path w="2885921" h="2885921">
                  <a:moveTo>
                    <a:pt x="0" y="0"/>
                  </a:moveTo>
                  <a:lnTo>
                    <a:pt x="2885920" y="0"/>
                  </a:lnTo>
                  <a:lnTo>
                    <a:pt x="2885920" y="2885921"/>
                  </a:lnTo>
                  <a:lnTo>
                    <a:pt x="0" y="28859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2854679" y="1079863"/>
              <a:ext cx="1143130" cy="1552639"/>
            </a:xfrm>
            <a:custGeom>
              <a:avLst/>
              <a:gdLst/>
              <a:ahLst/>
              <a:cxnLst/>
              <a:rect l="l" t="t" r="r" b="b"/>
              <a:pathLst>
                <a:path w="1143130" h="1552639">
                  <a:moveTo>
                    <a:pt x="0" y="0"/>
                  </a:moveTo>
                  <a:lnTo>
                    <a:pt x="1143130" y="0"/>
                  </a:lnTo>
                  <a:lnTo>
                    <a:pt x="1143130" y="1552639"/>
                  </a:lnTo>
                  <a:lnTo>
                    <a:pt x="0" y="15526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8" name="Group 28"/>
          <p:cNvGrpSpPr/>
          <p:nvPr/>
        </p:nvGrpSpPr>
        <p:grpSpPr>
          <a:xfrm>
            <a:off x="11684973" y="6424140"/>
            <a:ext cx="5201371" cy="3781032"/>
            <a:chOff x="0" y="0"/>
            <a:chExt cx="6935161" cy="5041376"/>
          </a:xfrm>
        </p:grpSpPr>
        <p:sp>
          <p:nvSpPr>
            <p:cNvPr id="29" name="TextBox 29"/>
            <p:cNvSpPr txBox="1"/>
            <p:nvPr/>
          </p:nvSpPr>
          <p:spPr>
            <a:xfrm>
              <a:off x="0" y="4302044"/>
              <a:ext cx="6935161" cy="7393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871"/>
                </a:lnSpc>
              </a:pPr>
              <a:r>
                <a:rPr lang="en-US" sz="3871">
                  <a:solidFill>
                    <a:srgbClr val="545454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Ricerca e Sviluppo</a:t>
              </a:r>
            </a:p>
          </p:txBody>
        </p:sp>
        <p:sp>
          <p:nvSpPr>
            <p:cNvPr id="30" name="Freeform 30"/>
            <p:cNvSpPr/>
            <p:nvPr/>
          </p:nvSpPr>
          <p:spPr>
            <a:xfrm>
              <a:off x="1528318" y="0"/>
              <a:ext cx="3878526" cy="3878526"/>
            </a:xfrm>
            <a:custGeom>
              <a:avLst/>
              <a:gdLst/>
              <a:ahLst/>
              <a:cxnLst/>
              <a:rect l="l" t="t" r="r" b="b"/>
              <a:pathLst>
                <a:path w="3878526" h="3878526">
                  <a:moveTo>
                    <a:pt x="0" y="0"/>
                  </a:moveTo>
                  <a:lnTo>
                    <a:pt x="3878526" y="0"/>
                  </a:lnTo>
                  <a:lnTo>
                    <a:pt x="3878526" y="3878526"/>
                  </a:lnTo>
                  <a:lnTo>
                    <a:pt x="0" y="38785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Freeform 31"/>
            <p:cNvSpPr/>
            <p:nvPr/>
          </p:nvSpPr>
          <p:spPr>
            <a:xfrm>
              <a:off x="2007211" y="418207"/>
              <a:ext cx="2920739" cy="2920739"/>
            </a:xfrm>
            <a:custGeom>
              <a:avLst/>
              <a:gdLst/>
              <a:ahLst/>
              <a:cxnLst/>
              <a:rect l="l" t="t" r="r" b="b"/>
              <a:pathLst>
                <a:path w="2920739" h="2920739">
                  <a:moveTo>
                    <a:pt x="0" y="0"/>
                  </a:moveTo>
                  <a:lnTo>
                    <a:pt x="2920739" y="0"/>
                  </a:lnTo>
                  <a:lnTo>
                    <a:pt x="2920739" y="2920739"/>
                  </a:lnTo>
                  <a:lnTo>
                    <a:pt x="0" y="292073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2849072" y="1062808"/>
              <a:ext cx="1445312" cy="1445312"/>
            </a:xfrm>
            <a:custGeom>
              <a:avLst/>
              <a:gdLst/>
              <a:ahLst/>
              <a:cxnLst/>
              <a:rect l="l" t="t" r="r" b="b"/>
              <a:pathLst>
                <a:path w="1445312" h="1445312">
                  <a:moveTo>
                    <a:pt x="0" y="0"/>
                  </a:moveTo>
                  <a:lnTo>
                    <a:pt x="1445312" y="0"/>
                  </a:lnTo>
                  <a:lnTo>
                    <a:pt x="1445312" y="1445312"/>
                  </a:lnTo>
                  <a:lnTo>
                    <a:pt x="0" y="14453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976829" y="-2664216"/>
            <a:ext cx="15615433" cy="15615433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36699"/>
            </a:solidFill>
          </p:spPr>
          <p:txBody>
            <a:bodyPr/>
            <a:lstStyle/>
            <a:p>
              <a:endParaRPr lang="it-IT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76200"/>
              <a:ext cx="660400" cy="6604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40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2429313" y="2160817"/>
            <a:ext cx="2769418" cy="2769418"/>
          </a:xfrm>
          <a:custGeom>
            <a:avLst/>
            <a:gdLst/>
            <a:ahLst/>
            <a:cxnLst/>
            <a:rect l="l" t="t" r="r" b="b"/>
            <a:pathLst>
              <a:path w="2769418" h="2769418">
                <a:moveTo>
                  <a:pt x="0" y="0"/>
                </a:moveTo>
                <a:lnTo>
                  <a:pt x="2769418" y="0"/>
                </a:lnTo>
                <a:lnTo>
                  <a:pt x="2769418" y="2769418"/>
                </a:lnTo>
                <a:lnTo>
                  <a:pt x="0" y="27694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6" name="Freeform 6"/>
          <p:cNvSpPr/>
          <p:nvPr/>
        </p:nvSpPr>
        <p:spPr>
          <a:xfrm>
            <a:off x="12771262" y="2459433"/>
            <a:ext cx="2085521" cy="2085521"/>
          </a:xfrm>
          <a:custGeom>
            <a:avLst/>
            <a:gdLst/>
            <a:ahLst/>
            <a:cxnLst/>
            <a:rect l="l" t="t" r="r" b="b"/>
            <a:pathLst>
              <a:path w="2085521" h="2085521">
                <a:moveTo>
                  <a:pt x="0" y="0"/>
                </a:moveTo>
                <a:lnTo>
                  <a:pt x="2085521" y="0"/>
                </a:lnTo>
                <a:lnTo>
                  <a:pt x="2085521" y="2085521"/>
                </a:lnTo>
                <a:lnTo>
                  <a:pt x="0" y="20855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7" name="Freeform 7"/>
          <p:cNvSpPr/>
          <p:nvPr/>
        </p:nvSpPr>
        <p:spPr>
          <a:xfrm>
            <a:off x="12429313" y="6524865"/>
            <a:ext cx="2769418" cy="2769418"/>
          </a:xfrm>
          <a:custGeom>
            <a:avLst/>
            <a:gdLst/>
            <a:ahLst/>
            <a:cxnLst/>
            <a:rect l="l" t="t" r="r" b="b"/>
            <a:pathLst>
              <a:path w="2769418" h="2769418">
                <a:moveTo>
                  <a:pt x="0" y="0"/>
                </a:moveTo>
                <a:lnTo>
                  <a:pt x="2769418" y="0"/>
                </a:lnTo>
                <a:lnTo>
                  <a:pt x="2769418" y="2769418"/>
                </a:lnTo>
                <a:lnTo>
                  <a:pt x="0" y="27694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8" name="Freeform 8"/>
          <p:cNvSpPr/>
          <p:nvPr/>
        </p:nvSpPr>
        <p:spPr>
          <a:xfrm>
            <a:off x="13227991" y="7337461"/>
            <a:ext cx="1172062" cy="1144226"/>
          </a:xfrm>
          <a:custGeom>
            <a:avLst/>
            <a:gdLst/>
            <a:ahLst/>
            <a:cxnLst/>
            <a:rect l="l" t="t" r="r" b="b"/>
            <a:pathLst>
              <a:path w="1172062" h="1144226">
                <a:moveTo>
                  <a:pt x="0" y="0"/>
                </a:moveTo>
                <a:lnTo>
                  <a:pt x="1172062" y="0"/>
                </a:lnTo>
                <a:lnTo>
                  <a:pt x="1172062" y="1144226"/>
                </a:lnTo>
                <a:lnTo>
                  <a:pt x="0" y="11442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9" name="Freeform 9"/>
          <p:cNvSpPr/>
          <p:nvPr/>
        </p:nvSpPr>
        <p:spPr>
          <a:xfrm>
            <a:off x="12771262" y="6866814"/>
            <a:ext cx="2085521" cy="2085521"/>
          </a:xfrm>
          <a:custGeom>
            <a:avLst/>
            <a:gdLst/>
            <a:ahLst/>
            <a:cxnLst/>
            <a:rect l="l" t="t" r="r" b="b"/>
            <a:pathLst>
              <a:path w="2085521" h="2085521">
                <a:moveTo>
                  <a:pt x="0" y="0"/>
                </a:moveTo>
                <a:lnTo>
                  <a:pt x="2085521" y="0"/>
                </a:lnTo>
                <a:lnTo>
                  <a:pt x="2085521" y="2085521"/>
                </a:lnTo>
                <a:lnTo>
                  <a:pt x="0" y="208552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10" name="Freeform 10"/>
          <p:cNvSpPr/>
          <p:nvPr/>
        </p:nvSpPr>
        <p:spPr>
          <a:xfrm>
            <a:off x="13227991" y="7337461"/>
            <a:ext cx="1172062" cy="1144226"/>
          </a:xfrm>
          <a:custGeom>
            <a:avLst/>
            <a:gdLst/>
            <a:ahLst/>
            <a:cxnLst/>
            <a:rect l="l" t="t" r="r" b="b"/>
            <a:pathLst>
              <a:path w="1172062" h="1144226">
                <a:moveTo>
                  <a:pt x="0" y="0"/>
                </a:moveTo>
                <a:lnTo>
                  <a:pt x="1172062" y="0"/>
                </a:lnTo>
                <a:lnTo>
                  <a:pt x="1172062" y="1144226"/>
                </a:lnTo>
                <a:lnTo>
                  <a:pt x="0" y="114422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grpSp>
        <p:nvGrpSpPr>
          <p:cNvPr id="11" name="Group 11"/>
          <p:cNvGrpSpPr/>
          <p:nvPr/>
        </p:nvGrpSpPr>
        <p:grpSpPr>
          <a:xfrm>
            <a:off x="-1655384" y="2021686"/>
            <a:ext cx="6972542" cy="3187164"/>
            <a:chOff x="0" y="0"/>
            <a:chExt cx="9296722" cy="4249553"/>
          </a:xfrm>
        </p:grpSpPr>
        <p:sp>
          <p:nvSpPr>
            <p:cNvPr id="12" name="Freeform 12"/>
            <p:cNvSpPr/>
            <p:nvPr/>
          </p:nvSpPr>
          <p:spPr>
            <a:xfrm>
              <a:off x="2802082" y="0"/>
              <a:ext cx="3692557" cy="3692557"/>
            </a:xfrm>
            <a:custGeom>
              <a:avLst/>
              <a:gdLst/>
              <a:ahLst/>
              <a:cxnLst/>
              <a:rect l="l" t="t" r="r" b="b"/>
              <a:pathLst>
                <a:path w="3692557" h="3692557">
                  <a:moveTo>
                    <a:pt x="0" y="0"/>
                  </a:moveTo>
                  <a:lnTo>
                    <a:pt x="3692558" y="0"/>
                  </a:lnTo>
                  <a:lnTo>
                    <a:pt x="3692558" y="3692557"/>
                  </a:lnTo>
                  <a:lnTo>
                    <a:pt x="0" y="36925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13"/>
            <p:cNvSpPr/>
            <p:nvPr/>
          </p:nvSpPr>
          <p:spPr>
            <a:xfrm>
              <a:off x="3258014" y="398155"/>
              <a:ext cx="2780694" cy="2780694"/>
            </a:xfrm>
            <a:custGeom>
              <a:avLst/>
              <a:gdLst/>
              <a:ahLst/>
              <a:cxnLst/>
              <a:rect l="l" t="t" r="r" b="b"/>
              <a:pathLst>
                <a:path w="2780694" h="2780694">
                  <a:moveTo>
                    <a:pt x="0" y="0"/>
                  </a:moveTo>
                  <a:lnTo>
                    <a:pt x="2780694" y="0"/>
                  </a:lnTo>
                  <a:lnTo>
                    <a:pt x="2780694" y="2780694"/>
                  </a:lnTo>
                  <a:lnTo>
                    <a:pt x="0" y="27806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14"/>
            <p:cNvSpPr/>
            <p:nvPr/>
          </p:nvSpPr>
          <p:spPr>
            <a:xfrm>
              <a:off x="3867281" y="916612"/>
              <a:ext cx="1562160" cy="1757705"/>
            </a:xfrm>
            <a:custGeom>
              <a:avLst/>
              <a:gdLst/>
              <a:ahLst/>
              <a:cxnLst/>
              <a:rect l="l" t="t" r="r" b="b"/>
              <a:pathLst>
                <a:path w="1562160" h="1757705">
                  <a:moveTo>
                    <a:pt x="0" y="0"/>
                  </a:moveTo>
                  <a:lnTo>
                    <a:pt x="1562160" y="0"/>
                  </a:lnTo>
                  <a:lnTo>
                    <a:pt x="1562160" y="1757704"/>
                  </a:lnTo>
                  <a:lnTo>
                    <a:pt x="0" y="175770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3495172"/>
              <a:ext cx="9296722" cy="7543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00"/>
                </a:lnSpc>
              </a:pPr>
              <a:r>
                <a:rPr lang="en-US" sz="3900">
                  <a:solidFill>
                    <a:srgbClr val="FFFFFF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Hard Skills 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2666061" y="3291981"/>
            <a:ext cx="6972542" cy="3187164"/>
            <a:chOff x="0" y="0"/>
            <a:chExt cx="9296722" cy="4249553"/>
          </a:xfrm>
        </p:grpSpPr>
        <p:sp>
          <p:nvSpPr>
            <p:cNvPr id="17" name="Freeform 17"/>
            <p:cNvSpPr/>
            <p:nvPr/>
          </p:nvSpPr>
          <p:spPr>
            <a:xfrm>
              <a:off x="2802082" y="0"/>
              <a:ext cx="3692557" cy="3692557"/>
            </a:xfrm>
            <a:custGeom>
              <a:avLst/>
              <a:gdLst/>
              <a:ahLst/>
              <a:cxnLst/>
              <a:rect l="l" t="t" r="r" b="b"/>
              <a:pathLst>
                <a:path w="3692557" h="3692557">
                  <a:moveTo>
                    <a:pt x="0" y="0"/>
                  </a:moveTo>
                  <a:lnTo>
                    <a:pt x="3692558" y="0"/>
                  </a:lnTo>
                  <a:lnTo>
                    <a:pt x="3692558" y="3692557"/>
                  </a:lnTo>
                  <a:lnTo>
                    <a:pt x="0" y="36925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3258014" y="398155"/>
              <a:ext cx="2780694" cy="2780694"/>
            </a:xfrm>
            <a:custGeom>
              <a:avLst/>
              <a:gdLst/>
              <a:ahLst/>
              <a:cxnLst/>
              <a:rect l="l" t="t" r="r" b="b"/>
              <a:pathLst>
                <a:path w="2780694" h="2780694">
                  <a:moveTo>
                    <a:pt x="0" y="0"/>
                  </a:moveTo>
                  <a:lnTo>
                    <a:pt x="2780694" y="0"/>
                  </a:lnTo>
                  <a:lnTo>
                    <a:pt x="2780694" y="2780694"/>
                  </a:lnTo>
                  <a:lnTo>
                    <a:pt x="0" y="27806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19"/>
            <p:cNvSpPr/>
            <p:nvPr/>
          </p:nvSpPr>
          <p:spPr>
            <a:xfrm>
              <a:off x="3942025" y="1041056"/>
              <a:ext cx="1412673" cy="1494892"/>
            </a:xfrm>
            <a:custGeom>
              <a:avLst/>
              <a:gdLst/>
              <a:ahLst/>
              <a:cxnLst/>
              <a:rect l="l" t="t" r="r" b="b"/>
              <a:pathLst>
                <a:path w="1412673" h="1494892">
                  <a:moveTo>
                    <a:pt x="0" y="0"/>
                  </a:moveTo>
                  <a:lnTo>
                    <a:pt x="1412673" y="0"/>
                  </a:lnTo>
                  <a:lnTo>
                    <a:pt x="1412673" y="1494892"/>
                  </a:lnTo>
                  <a:lnTo>
                    <a:pt x="0" y="149489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3495172"/>
              <a:ext cx="9296722" cy="7543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00"/>
                </a:lnSpc>
              </a:pPr>
              <a:r>
                <a:rPr lang="en-US" sz="3900">
                  <a:solidFill>
                    <a:srgbClr val="FFFFFF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Etica / Normativa / Sicurezza 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-1445308" y="6489109"/>
            <a:ext cx="6972542" cy="3083609"/>
            <a:chOff x="0" y="0"/>
            <a:chExt cx="9296722" cy="4111479"/>
          </a:xfrm>
        </p:grpSpPr>
        <p:sp>
          <p:nvSpPr>
            <p:cNvPr id="22" name="Freeform 22"/>
            <p:cNvSpPr/>
            <p:nvPr/>
          </p:nvSpPr>
          <p:spPr>
            <a:xfrm>
              <a:off x="2802082" y="0"/>
              <a:ext cx="3692557" cy="3692557"/>
            </a:xfrm>
            <a:custGeom>
              <a:avLst/>
              <a:gdLst/>
              <a:ahLst/>
              <a:cxnLst/>
              <a:rect l="l" t="t" r="r" b="b"/>
              <a:pathLst>
                <a:path w="3692557" h="3692557">
                  <a:moveTo>
                    <a:pt x="0" y="0"/>
                  </a:moveTo>
                  <a:lnTo>
                    <a:pt x="3692558" y="0"/>
                  </a:lnTo>
                  <a:lnTo>
                    <a:pt x="3692558" y="3692557"/>
                  </a:lnTo>
                  <a:lnTo>
                    <a:pt x="0" y="369255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23"/>
            <p:cNvSpPr/>
            <p:nvPr/>
          </p:nvSpPr>
          <p:spPr>
            <a:xfrm>
              <a:off x="3258014" y="398155"/>
              <a:ext cx="2780694" cy="2780694"/>
            </a:xfrm>
            <a:custGeom>
              <a:avLst/>
              <a:gdLst/>
              <a:ahLst/>
              <a:cxnLst/>
              <a:rect l="l" t="t" r="r" b="b"/>
              <a:pathLst>
                <a:path w="2780694" h="2780694">
                  <a:moveTo>
                    <a:pt x="0" y="0"/>
                  </a:moveTo>
                  <a:lnTo>
                    <a:pt x="2780694" y="0"/>
                  </a:lnTo>
                  <a:lnTo>
                    <a:pt x="2780694" y="2780694"/>
                  </a:lnTo>
                  <a:lnTo>
                    <a:pt x="0" y="27806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3987887" y="1048371"/>
              <a:ext cx="1320949" cy="1509656"/>
            </a:xfrm>
            <a:custGeom>
              <a:avLst/>
              <a:gdLst/>
              <a:ahLst/>
              <a:cxnLst/>
              <a:rect l="l" t="t" r="r" b="b"/>
              <a:pathLst>
                <a:path w="1320949" h="1509656">
                  <a:moveTo>
                    <a:pt x="0" y="0"/>
                  </a:moveTo>
                  <a:lnTo>
                    <a:pt x="1320949" y="0"/>
                  </a:lnTo>
                  <a:lnTo>
                    <a:pt x="1320949" y="1509656"/>
                  </a:lnTo>
                  <a:lnTo>
                    <a:pt x="0" y="150965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3357099"/>
              <a:ext cx="9296722" cy="75438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00"/>
                </a:lnSpc>
              </a:pPr>
              <a:r>
                <a:rPr lang="en-US" sz="3900">
                  <a:solidFill>
                    <a:srgbClr val="FFFFFF"/>
                  </a:solidFill>
                  <a:latin typeface="CocogooseCondensed"/>
                  <a:ea typeface="CocogooseCondensed"/>
                  <a:cs typeface="CocogooseCondensed"/>
                  <a:sym typeface="CocogooseCondensed"/>
                </a:rPr>
                <a:t>Soft Skills</a:t>
              </a:r>
            </a:p>
          </p:txBody>
        </p:sp>
      </p:grpSp>
      <p:sp>
        <p:nvSpPr>
          <p:cNvPr id="26" name="Freeform 26"/>
          <p:cNvSpPr/>
          <p:nvPr/>
        </p:nvSpPr>
        <p:spPr>
          <a:xfrm>
            <a:off x="13293710" y="2951922"/>
            <a:ext cx="1106343" cy="1157692"/>
          </a:xfrm>
          <a:custGeom>
            <a:avLst/>
            <a:gdLst/>
            <a:ahLst/>
            <a:cxnLst/>
            <a:rect l="l" t="t" r="r" b="b"/>
            <a:pathLst>
              <a:path w="1106343" h="1157692">
                <a:moveTo>
                  <a:pt x="0" y="0"/>
                </a:moveTo>
                <a:lnTo>
                  <a:pt x="1106343" y="0"/>
                </a:lnTo>
                <a:lnTo>
                  <a:pt x="1106343" y="1157692"/>
                </a:lnTo>
                <a:lnTo>
                  <a:pt x="0" y="115769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  <p:txBody>
          <a:bodyPr/>
          <a:lstStyle/>
          <a:p>
            <a:endParaRPr lang="it-IT"/>
          </a:p>
        </p:txBody>
      </p:sp>
      <p:sp>
        <p:nvSpPr>
          <p:cNvPr id="27" name="TextBox 27"/>
          <p:cNvSpPr txBox="1"/>
          <p:nvPr/>
        </p:nvSpPr>
        <p:spPr>
          <a:xfrm>
            <a:off x="589923" y="308229"/>
            <a:ext cx="6935709" cy="1056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63"/>
              </a:lnSpc>
            </a:pPr>
            <a:r>
              <a:rPr lang="en-US" sz="6399">
                <a:solidFill>
                  <a:srgbClr val="FAB522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FORMARE SULLE AI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10346168" y="308229"/>
            <a:ext cx="6935709" cy="1056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063"/>
              </a:lnSpc>
            </a:pPr>
            <a:r>
              <a:rPr lang="en-US" sz="6399">
                <a:solidFill>
                  <a:srgbClr val="000000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FORMARE CON L’AI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0547843" y="4895088"/>
            <a:ext cx="6972542" cy="10515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900">
                <a:solidFill>
                  <a:srgbClr val="545454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PiCO - Intelligent Tutoring System 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547843" y="9437158"/>
            <a:ext cx="6972542" cy="556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00"/>
              </a:lnSpc>
            </a:pPr>
            <a:r>
              <a:rPr lang="en-US" sz="3900">
                <a:solidFill>
                  <a:srgbClr val="545454"/>
                </a:solidFill>
                <a:latin typeface="CocogooseCondensed"/>
                <a:ea typeface="CocogooseCondensed"/>
                <a:cs typeface="CocogooseCondensed"/>
                <a:sym typeface="CocogooseCondensed"/>
              </a:rPr>
              <a:t>Agente Conversazionale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Personalizzato</PresentationFormat>
  <Paragraphs>15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CocogooseCondensed</vt:lpstr>
      <vt:lpstr>Trajan</vt:lpstr>
      <vt:lpstr>Arial</vt:lpstr>
      <vt:lpstr>Calibri</vt:lpstr>
      <vt:lpstr>Office Theme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PCO_DEF</dc:title>
  <cp:lastModifiedBy>Valentina Gaspari</cp:lastModifiedBy>
  <cp:revision>2</cp:revision>
  <dcterms:created xsi:type="dcterms:W3CDTF">2006-08-16T00:00:00Z</dcterms:created>
  <dcterms:modified xsi:type="dcterms:W3CDTF">2025-07-02T14:49:49Z</dcterms:modified>
  <dc:identifier>DAGgZGmy2V4</dc:identifier>
</cp:coreProperties>
</file>