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07" r:id="rId3"/>
    <p:sldId id="279" r:id="rId4"/>
    <p:sldId id="285" r:id="rId5"/>
    <p:sldId id="286" r:id="rId6"/>
    <p:sldId id="287" r:id="rId7"/>
    <p:sldId id="294" r:id="rId8"/>
    <p:sldId id="288" r:id="rId9"/>
    <p:sldId id="289" r:id="rId10"/>
    <p:sldId id="280" r:id="rId11"/>
    <p:sldId id="281" r:id="rId12"/>
    <p:sldId id="283" r:id="rId13"/>
    <p:sldId id="282" r:id="rId14"/>
    <p:sldId id="295" r:id="rId15"/>
    <p:sldId id="296" r:id="rId16"/>
    <p:sldId id="297" r:id="rId17"/>
    <p:sldId id="298" r:id="rId18"/>
    <p:sldId id="299" r:id="rId19"/>
    <p:sldId id="300" r:id="rId20"/>
    <p:sldId id="303" r:id="rId21"/>
    <p:sldId id="304" r:id="rId22"/>
    <p:sldId id="301" r:id="rId23"/>
    <p:sldId id="302" r:id="rId24"/>
    <p:sldId id="276" r:id="rId25"/>
    <p:sldId id="270" r:id="rId26"/>
    <p:sldId id="277" r:id="rId27"/>
    <p:sldId id="272" r:id="rId28"/>
    <p:sldId id="273" r:id="rId29"/>
    <p:sldId id="271" r:id="rId30"/>
    <p:sldId id="306" r:id="rId31"/>
    <p:sldId id="262" r:id="rId32"/>
    <p:sldId id="305" r:id="rId33"/>
    <p:sldId id="263" r:id="rId34"/>
    <p:sldId id="264" r:id="rId35"/>
    <p:sldId id="293" r:id="rId36"/>
    <p:sldId id="290" r:id="rId37"/>
    <p:sldId id="291" r:id="rId38"/>
    <p:sldId id="292" r:id="rId39"/>
    <p:sldId id="266" r:id="rId40"/>
    <p:sldId id="268" r:id="rId41"/>
    <p:sldId id="28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a:t>Fare clic per modificare lo stile del titolo dello schema</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7/3/2025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7/3/2025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www.idmo.it/2025/04/30/tornano-le-pillole-uniti-contro-la-disinformazione/" TargetMode="External"/><Relationship Id="rId3" Type="http://schemas.openxmlformats.org/officeDocument/2006/relationships/hyperlink" Target="http://www.politifact.com/" TargetMode="External"/><Relationship Id="rId7" Type="http://schemas.openxmlformats.org/officeDocument/2006/relationships/hyperlink" Target="http://fullfact.org/" TargetMode="External"/><Relationship Id="rId2" Type="http://schemas.openxmlformats.org/officeDocument/2006/relationships/hyperlink" Target="http://www.washingtonpost.com/blogs/fact-checker" TargetMode="External"/><Relationship Id="rId1" Type="http://schemas.openxmlformats.org/officeDocument/2006/relationships/slideLayout" Target="../slideLayouts/slideLayout2.xml"/><Relationship Id="rId6" Type="http://schemas.openxmlformats.org/officeDocument/2006/relationships/hyperlink" Target="http://itele.owni.fr/" TargetMode="External"/><Relationship Id="rId5" Type="http://schemas.openxmlformats.org/officeDocument/2006/relationships/hyperlink" Target="https://pagellapolitica.it/)" TargetMode="External"/><Relationship Id="rId4" Type="http://schemas.openxmlformats.org/officeDocument/2006/relationships/hyperlink" Target="http://www.politifact.com/truth-o-meter/article/2009/apr/20/politifact-wins-pulitze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jc.net/" TargetMode="External"/><Relationship Id="rId2" Type="http://schemas.openxmlformats.org/officeDocument/2006/relationships/hyperlink" Target="https://www.unl.pt/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first.art-er.it/news/ai-act-approvazione-definitiva-del-consiglio-dellu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taylorfrancis.com/books/oa-mono/10.4324/9781003163237/paradoxes-media-information-literacy-jutta-haider-olof-sundi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hadea.ec.europa.eu/programmes/connecting-europe-facility_en" TargetMode="External"/><Relationship Id="rId2" Type="http://schemas.openxmlformats.org/officeDocument/2006/relationships/hyperlink" Target="https://www.edmo.eu/" TargetMode="External"/><Relationship Id="rId1" Type="http://schemas.openxmlformats.org/officeDocument/2006/relationships/slideLayout" Target="../slideLayouts/slideLayout2.xml"/><Relationship Id="rId4" Type="http://schemas.openxmlformats.org/officeDocument/2006/relationships/hyperlink" Target="https://digital-strategy.ec.europa.eu/en/library/action-plan-against-disinformation"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t.wikipedia.org/wiki/Bernard_Baruch"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nordicaijournalism.com/ai-transparency" TargetMode="External"/><Relationship Id="rId2" Type="http://schemas.openxmlformats.org/officeDocument/2006/relationships/hyperlink" Target="https://www.lse.ac.uk/"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nlkmqngt.r.eu-west-1.awstrack.me/L0/https:%2F%2Fwww.forumpa.it%2Fpa-digitale%2Fla-rivoluzione-dei-concorsi-pubblici-tra-intelligenza-artificiale-e-realta-virtuale%2F%3Futm_campaign=fpa_nl_30_06_2025%26utm_source=fpa_nl_30_06_2025%26utm_medium=email%26sfdcid=0030O00002LXKdyQAH/1/01020197b1ccd38f-672c5757-069b-4b19-96f4-ffa676379780-000000/kJLB_vAP3q5rnC3aQcrK5khugp4=43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dmo.eu/" TargetMode="External"/><Relationship Id="rId2" Type="http://schemas.openxmlformats.org/officeDocument/2006/relationships/hyperlink" Target="https://edmo.eu/beonlinesmart/"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penai.com/sora" TargetMode="External"/><Relationship Id="rId2" Type="http://schemas.openxmlformats.org/officeDocument/2006/relationships/hyperlink" Target="https://www.axelspringer.com/en/ax-press-release/axel-springer-and-openai-partner-to-deepen-beneficial-use-of-ai-in-journalis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28E6A9-B8D7-47C5-861F-9F78B35FE2C7}"/>
              </a:ext>
            </a:extLst>
          </p:cNvPr>
          <p:cNvSpPr>
            <a:spLocks noGrp="1"/>
          </p:cNvSpPr>
          <p:nvPr>
            <p:ph type="ctrTitle"/>
          </p:nvPr>
        </p:nvSpPr>
        <p:spPr>
          <a:xfrm>
            <a:off x="675405" y="782051"/>
            <a:ext cx="8824730" cy="2971801"/>
          </a:xfrm>
        </p:spPr>
        <p:txBody>
          <a:bodyPr>
            <a:normAutofit fontScale="90000"/>
          </a:bodyPr>
          <a:lstStyle/>
          <a:p>
            <a:r>
              <a:rPr lang="it-IT" sz="1800" b="1" i="0" u="none" strike="noStrike" baseline="0" dirty="0">
                <a:solidFill>
                  <a:srgbClr val="001F5F"/>
                </a:solidFill>
                <a:latin typeface="Calibri" panose="020F0502020204030204" pitchFamily="34" charset="0"/>
              </a:rPr>
              <a:t>Come si usa l’IA nelle redazioni </a:t>
            </a:r>
            <a:br>
              <a:rPr lang="it-IT" sz="1800" b="0" i="0" u="none" strike="noStrike" baseline="0" dirty="0">
                <a:solidFill>
                  <a:srgbClr val="001F5F"/>
                </a:solidFill>
                <a:latin typeface="Calibri" panose="020F0502020204030204" pitchFamily="34" charset="0"/>
              </a:rPr>
            </a:br>
            <a:r>
              <a:rPr lang="it-IT" sz="1800" b="1" i="1" u="none" strike="noStrike" baseline="0" dirty="0">
                <a:solidFill>
                  <a:srgbClr val="001F5F"/>
                </a:solidFill>
                <a:latin typeface="Calibri" panose="020F0502020204030204" pitchFamily="34" charset="0"/>
              </a:rPr>
              <a:t>Tavola rotonda moderata da Roberto Magnani con Cinzia Boschiero, ECPARTNERS; Andrea Carobene, giornalista e imprenditore nel campo dell’IA </a:t>
            </a:r>
            <a:r>
              <a:rPr lang="it-IT" sz="1800" b="0" i="0" u="none" strike="noStrike" baseline="0" dirty="0">
                <a:solidFill>
                  <a:srgbClr val="000000"/>
                </a:solidFill>
                <a:latin typeface="Calibri" panose="020F0502020204030204" pitchFamily="34" charset="0"/>
              </a:rPr>
              <a:t>	</a:t>
            </a:r>
            <a:br>
              <a:rPr lang="it-IT" sz="1800" b="0" i="0" u="none" strike="noStrike" baseline="0" dirty="0">
                <a:solidFill>
                  <a:srgbClr val="000000"/>
                </a:solidFill>
                <a:latin typeface="Calibri" panose="020F0502020204030204" pitchFamily="34" charset="0"/>
              </a:rPr>
            </a:br>
            <a:br>
              <a:rPr lang="it-IT" sz="1800" b="0" i="0" u="none" strike="noStrike" baseline="0" dirty="0">
                <a:latin typeface="Calibri" panose="020F0502020204030204" pitchFamily="34" charset="0"/>
              </a:rPr>
            </a:br>
            <a:r>
              <a:rPr lang="it-IT" sz="1800" b="1" i="0" u="none" strike="noStrike" baseline="0" dirty="0">
                <a:solidFill>
                  <a:srgbClr val="212121"/>
                </a:solidFill>
                <a:latin typeface="Courier New" panose="02070309020205020404" pitchFamily="49" charset="0"/>
              </a:rPr>
              <a:t>o Sfide delle redazioni nell’adozione dell’IA, comunanza con i problemi delle piccole imprese – SI </a:t>
            </a:r>
            <a:br>
              <a:rPr lang="it-IT" sz="1800" b="1" i="0" u="none" strike="noStrike" baseline="0" dirty="0">
                <a:solidFill>
                  <a:srgbClr val="212121"/>
                </a:solidFill>
                <a:latin typeface="Courier New" panose="02070309020205020404" pitchFamily="49" charset="0"/>
              </a:rPr>
            </a:br>
            <a:r>
              <a:rPr lang="it-IT" sz="1800" b="1" i="0" u="none" strike="noStrike" baseline="0" dirty="0">
                <a:solidFill>
                  <a:srgbClr val="212121"/>
                </a:solidFill>
                <a:latin typeface="Courier New" panose="02070309020205020404" pitchFamily="49" charset="0"/>
              </a:rPr>
              <a:t>o Casi di utilizzo di IA, implementazioni semplici e accessibili – PROGETTI EUROPEI E NAZIONALI</a:t>
            </a:r>
            <a:br>
              <a:rPr lang="it-IT" sz="1800" b="1" i="0" u="none" strike="noStrike" baseline="0" dirty="0">
                <a:solidFill>
                  <a:srgbClr val="212121"/>
                </a:solidFill>
                <a:latin typeface="Courier New" panose="02070309020205020404" pitchFamily="49" charset="0"/>
              </a:rPr>
            </a:br>
            <a:r>
              <a:rPr lang="it-IT" sz="1800" b="1" i="0" u="none" strike="noStrike" baseline="0" dirty="0">
                <a:solidFill>
                  <a:srgbClr val="212121"/>
                </a:solidFill>
                <a:latin typeface="Courier New" panose="02070309020205020404" pitchFamily="49" charset="0"/>
              </a:rPr>
              <a:t>o </a:t>
            </a:r>
            <a:r>
              <a:rPr lang="it-IT" sz="1800" b="1" dirty="0">
                <a:solidFill>
                  <a:srgbClr val="212121"/>
                </a:solidFill>
                <a:latin typeface="Courier New" panose="02070309020205020404" pitchFamily="49" charset="0"/>
              </a:rPr>
              <a:t>Opportunità di crescita e innovazione – SOLO SE OPPORTUNAMENTE GESTITE</a:t>
            </a:r>
            <a:br>
              <a:rPr lang="it-IT" sz="1800" dirty="0">
                <a:solidFill>
                  <a:srgbClr val="212121"/>
                </a:solidFill>
                <a:latin typeface="Courier New" panose="02070309020205020404" pitchFamily="49" charset="0"/>
              </a:rPr>
            </a:br>
            <a:r>
              <a:rPr lang="it-IT" sz="1800" b="0" i="0" u="none" strike="noStrike" baseline="0" dirty="0">
                <a:solidFill>
                  <a:srgbClr val="000000"/>
                </a:solidFill>
                <a:latin typeface="Calibri" panose="020F0502020204030204" pitchFamily="34" charset="0"/>
              </a:rPr>
              <a:t>	</a:t>
            </a:r>
            <a:br>
              <a:rPr lang="it-IT" sz="1800" b="0" i="0" u="none" strike="noStrike" baseline="0" dirty="0">
                <a:solidFill>
                  <a:srgbClr val="000000"/>
                </a:solidFill>
                <a:latin typeface="Calibri" panose="020F0502020204030204" pitchFamily="34" charset="0"/>
              </a:rPr>
            </a:br>
            <a:endParaRPr lang="it-IT" dirty="0"/>
          </a:p>
        </p:txBody>
      </p:sp>
      <p:sp>
        <p:nvSpPr>
          <p:cNvPr id="3" name="Sottotitolo 2">
            <a:extLst>
              <a:ext uri="{FF2B5EF4-FFF2-40B4-BE49-F238E27FC236}">
                <a16:creationId xmlns:a16="http://schemas.microsoft.com/office/drawing/2014/main" id="{0E126CAF-9D24-4C91-8238-26B39401DD47}"/>
              </a:ext>
            </a:extLst>
          </p:cNvPr>
          <p:cNvSpPr>
            <a:spLocks noGrp="1"/>
          </p:cNvSpPr>
          <p:nvPr>
            <p:ph type="subTitle" idx="1"/>
          </p:nvPr>
        </p:nvSpPr>
        <p:spPr/>
        <p:txBody>
          <a:bodyPr/>
          <a:lstStyle/>
          <a:p>
            <a:r>
              <a:rPr lang="it-IT" dirty="0"/>
              <a:t>4 luglio 2025 </a:t>
            </a:r>
          </a:p>
          <a:p>
            <a:r>
              <a:rPr lang="it-IT" b="1" dirty="0">
                <a:solidFill>
                  <a:srgbClr val="FF0000"/>
                </a:solidFill>
              </a:rPr>
              <a:t>Cinzia dr. Boschiero, titolare EC PARTNERS, vicepresidente di EUSJA, consigliera GUS Lombardia e  consigliera UGIS  </a:t>
            </a:r>
          </a:p>
        </p:txBody>
      </p:sp>
    </p:spTree>
    <p:extLst>
      <p:ext uri="{BB962C8B-B14F-4D97-AF65-F5344CB8AC3E}">
        <p14:creationId xmlns:p14="http://schemas.microsoft.com/office/powerpoint/2010/main" val="3234642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8B173A-863E-4599-94DE-D86CCFC9B3F5}"/>
              </a:ext>
            </a:extLst>
          </p:cNvPr>
          <p:cNvSpPr>
            <a:spLocks noGrp="1"/>
          </p:cNvSpPr>
          <p:nvPr>
            <p:ph type="title"/>
          </p:nvPr>
        </p:nvSpPr>
        <p:spPr>
          <a:xfrm>
            <a:off x="1569736" y="4968595"/>
            <a:ext cx="8534400" cy="1507067"/>
          </a:xfrm>
        </p:spPr>
        <p:txBody>
          <a:bodyPr/>
          <a:lstStyle/>
          <a:p>
            <a:r>
              <a:rPr lang="it-IT" dirty="0"/>
              <a:t>PROGETTI - Democrazia e informazione </a:t>
            </a:r>
          </a:p>
        </p:txBody>
      </p:sp>
      <p:sp>
        <p:nvSpPr>
          <p:cNvPr id="3" name="Segnaposto contenuto 2">
            <a:extLst>
              <a:ext uri="{FF2B5EF4-FFF2-40B4-BE49-F238E27FC236}">
                <a16:creationId xmlns:a16="http://schemas.microsoft.com/office/drawing/2014/main" id="{04FF2DCC-4936-44D2-BE3F-7B4C7A760BCF}"/>
              </a:ext>
            </a:extLst>
          </p:cNvPr>
          <p:cNvSpPr>
            <a:spLocks noGrp="1"/>
          </p:cNvSpPr>
          <p:nvPr>
            <p:ph idx="1"/>
          </p:nvPr>
        </p:nvSpPr>
        <p:spPr>
          <a:xfrm>
            <a:off x="684212" y="685800"/>
            <a:ext cx="10962356" cy="3615267"/>
          </a:xfrm>
        </p:spPr>
        <p:txBody>
          <a:bodyPr>
            <a:noAutofit/>
          </a:bodyPr>
          <a:lstStyle/>
          <a:p>
            <a:r>
              <a:rPr lang="it-IT" sz="2400" dirty="0">
                <a:solidFill>
                  <a:schemeClr val="tx1"/>
                </a:solidFill>
              </a:rPr>
              <a:t>Twitter è il mezzo più usato per il fact-checking in tempo reale: negli ultimi anni lo si è visto in azione nel corso di molti dibattiti presidenziali in svariate nazioni. Di solito funziona così: mentre i candidati parlano in tv, un gruppo di redattori controlla e verifica le loro affermazioni e ne twitta il responso. Normalmente una prima versione del tweet si limita ad affermare se un’affermazione è vera o falsa; seguirà poi un’analisi più approfondita sul sito del gruppo.</a:t>
            </a:r>
          </a:p>
          <a:p>
            <a:r>
              <a:rPr lang="it-IT" sz="2400" dirty="0">
                <a:solidFill>
                  <a:schemeClr val="tx1"/>
                </a:solidFill>
              </a:rPr>
              <a:t>Il gruppo di redattori e di reporter di Factcheck.org è libero di indagare senza vincoli causati dalle scadenze o dall’inclinazione politica del giornale. Una delle inchieste più recenti, ad esempio, riguardava la correlazione tra proprietari di armi da fuoco e omicidi negli Usa</a:t>
            </a:r>
          </a:p>
        </p:txBody>
      </p:sp>
    </p:spTree>
    <p:extLst>
      <p:ext uri="{BB962C8B-B14F-4D97-AF65-F5344CB8AC3E}">
        <p14:creationId xmlns:p14="http://schemas.microsoft.com/office/powerpoint/2010/main" val="3166344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C1AAE5-DF4C-4D21-AB99-5DD1B7961C1E}"/>
              </a:ext>
            </a:extLst>
          </p:cNvPr>
          <p:cNvSpPr>
            <a:spLocks noGrp="1"/>
          </p:cNvSpPr>
          <p:nvPr>
            <p:ph type="title"/>
          </p:nvPr>
        </p:nvSpPr>
        <p:spPr>
          <a:xfrm>
            <a:off x="1014269" y="5507609"/>
            <a:ext cx="10163461" cy="1507067"/>
          </a:xfrm>
        </p:spPr>
        <p:txBody>
          <a:bodyPr/>
          <a:lstStyle/>
          <a:p>
            <a:r>
              <a:rPr lang="it-IT" dirty="0"/>
              <a:t>PROGETTI - Politica, ai e informazione</a:t>
            </a:r>
          </a:p>
        </p:txBody>
      </p:sp>
      <p:sp>
        <p:nvSpPr>
          <p:cNvPr id="3" name="Segnaposto contenuto 2">
            <a:extLst>
              <a:ext uri="{FF2B5EF4-FFF2-40B4-BE49-F238E27FC236}">
                <a16:creationId xmlns:a16="http://schemas.microsoft.com/office/drawing/2014/main" id="{0E82DD70-B182-4E62-B361-BBF0DB299898}"/>
              </a:ext>
            </a:extLst>
          </p:cNvPr>
          <p:cNvSpPr>
            <a:spLocks noGrp="1"/>
          </p:cNvSpPr>
          <p:nvPr>
            <p:ph idx="1"/>
          </p:nvPr>
        </p:nvSpPr>
        <p:spPr>
          <a:xfrm>
            <a:off x="711073" y="1674796"/>
            <a:ext cx="11137626" cy="2799526"/>
          </a:xfrm>
        </p:spPr>
        <p:txBody>
          <a:bodyPr>
            <a:noAutofit/>
          </a:bodyPr>
          <a:lstStyle/>
          <a:p>
            <a:r>
              <a:rPr lang="it-IT" sz="1800" dirty="0">
                <a:solidFill>
                  <a:schemeClr val="tx1"/>
                </a:solidFill>
              </a:rPr>
              <a:t>Nel 2007 sono comparsi due nuovi progetti: la rubrica </a:t>
            </a:r>
            <a:r>
              <a:rPr lang="it-IT" sz="1800" dirty="0" err="1">
                <a:solidFill>
                  <a:srgbClr val="0D2E46"/>
                </a:solidFill>
                <a:hlinkClick r:id="rId2">
                  <a:extLst>
                    <a:ext uri="{A12FA001-AC4F-418D-AE19-62706E023703}">
                      <ahyp:hlinkClr xmlns:ahyp="http://schemas.microsoft.com/office/drawing/2018/hyperlinkcolor" val="tx"/>
                    </a:ext>
                  </a:extLst>
                </a:hlinkClick>
              </a:rPr>
              <a:t>Fact</a:t>
            </a:r>
            <a:r>
              <a:rPr lang="it-IT" sz="1800" dirty="0">
                <a:solidFill>
                  <a:schemeClr val="tx1"/>
                </a:solidFill>
                <a:hlinkClick r:id="rId2">
                  <a:extLst>
                    <a:ext uri="{A12FA001-AC4F-418D-AE19-62706E023703}">
                      <ahyp:hlinkClr xmlns:ahyp="http://schemas.microsoft.com/office/drawing/2018/hyperlinkcolor" val="tx"/>
                    </a:ext>
                  </a:extLst>
                </a:hlinkClick>
              </a:rPr>
              <a:t> Checker</a:t>
            </a:r>
            <a:r>
              <a:rPr lang="it-IT" sz="1800" dirty="0">
                <a:solidFill>
                  <a:schemeClr val="tx1"/>
                </a:solidFill>
              </a:rPr>
              <a:t> del </a:t>
            </a:r>
            <a:r>
              <a:rPr lang="it-IT" sz="1800" i="1" dirty="0">
                <a:solidFill>
                  <a:schemeClr val="tx1"/>
                </a:solidFill>
              </a:rPr>
              <a:t>Washington Post</a:t>
            </a:r>
            <a:r>
              <a:rPr lang="it-IT" sz="1800" dirty="0">
                <a:solidFill>
                  <a:schemeClr val="tx1"/>
                </a:solidFill>
              </a:rPr>
              <a:t> e un progetto online del </a:t>
            </a:r>
            <a:r>
              <a:rPr lang="it-IT" sz="1800" i="1" dirty="0">
                <a:solidFill>
                  <a:schemeClr val="tx1"/>
                </a:solidFill>
              </a:rPr>
              <a:t>Tampa </a:t>
            </a:r>
            <a:r>
              <a:rPr lang="it-IT" sz="1800" i="1" dirty="0" err="1">
                <a:solidFill>
                  <a:schemeClr val="tx1"/>
                </a:solidFill>
              </a:rPr>
              <a:t>Bay</a:t>
            </a:r>
            <a:r>
              <a:rPr lang="it-IT" sz="1800" i="1" dirty="0">
                <a:solidFill>
                  <a:schemeClr val="tx1"/>
                </a:solidFill>
              </a:rPr>
              <a:t> Times</a:t>
            </a:r>
            <a:r>
              <a:rPr lang="it-IT" sz="1800" dirty="0">
                <a:solidFill>
                  <a:schemeClr val="tx1"/>
                </a:solidFill>
              </a:rPr>
              <a:t>, </a:t>
            </a:r>
            <a:r>
              <a:rPr lang="it-IT" sz="1800" dirty="0" err="1">
                <a:solidFill>
                  <a:schemeClr val="tx1"/>
                </a:solidFill>
                <a:hlinkClick r:id="rId3">
                  <a:extLst>
                    <a:ext uri="{A12FA001-AC4F-418D-AE19-62706E023703}">
                      <ahyp:hlinkClr xmlns:ahyp="http://schemas.microsoft.com/office/drawing/2018/hyperlinkcolor" val="tx"/>
                    </a:ext>
                  </a:extLst>
                </a:hlinkClick>
              </a:rPr>
              <a:t>PolitiFact</a:t>
            </a:r>
            <a:r>
              <a:rPr lang="it-IT" sz="1800" dirty="0">
                <a:solidFill>
                  <a:schemeClr val="tx1"/>
                </a:solidFill>
              </a:rPr>
              <a:t>. Entrambi usano un mix di analisi rigorosa e approfondita e di </a:t>
            </a:r>
            <a:r>
              <a:rPr lang="it-IT" sz="1800" dirty="0" err="1">
                <a:solidFill>
                  <a:schemeClr val="tx1"/>
                </a:solidFill>
              </a:rPr>
              <a:t>gamification</a:t>
            </a:r>
            <a:r>
              <a:rPr lang="it-IT" sz="1800" dirty="0">
                <a:solidFill>
                  <a:schemeClr val="tx1"/>
                </a:solidFill>
              </a:rPr>
              <a:t>. Il </a:t>
            </a:r>
            <a:r>
              <a:rPr lang="it-IT" sz="1800" i="1" dirty="0">
                <a:solidFill>
                  <a:schemeClr val="tx1"/>
                </a:solidFill>
              </a:rPr>
              <a:t>Post </a:t>
            </a:r>
            <a:r>
              <a:rPr lang="it-IT" sz="1800" dirty="0">
                <a:solidFill>
                  <a:schemeClr val="tx1"/>
                </a:solidFill>
              </a:rPr>
              <a:t>usa una scala fatta di Pinocchi (più Pinocchi si ottengono e più è sfacciata la menzogna a cui ci si è abbandonati) per misurare la sincerità delle affermazioni provenienti da entrambe le parti dello spettro politico americano</a:t>
            </a:r>
          </a:p>
          <a:p>
            <a:r>
              <a:rPr lang="it-IT" sz="1800" dirty="0" err="1">
                <a:solidFill>
                  <a:schemeClr val="tx1"/>
                </a:solidFill>
              </a:rPr>
              <a:t>Politifact</a:t>
            </a:r>
            <a:r>
              <a:rPr lang="it-IT" sz="1800" dirty="0">
                <a:solidFill>
                  <a:schemeClr val="tx1"/>
                </a:solidFill>
              </a:rPr>
              <a:t>  </a:t>
            </a:r>
            <a:r>
              <a:rPr lang="it-IT" sz="1800" dirty="0">
                <a:solidFill>
                  <a:schemeClr val="tx1"/>
                </a:solidFill>
                <a:hlinkClick r:id="rId4">
                  <a:extLst>
                    <a:ext uri="{A12FA001-AC4F-418D-AE19-62706E023703}">
                      <ahyp:hlinkClr xmlns:ahyp="http://schemas.microsoft.com/office/drawing/2018/hyperlinkcolor" val="tx"/>
                    </a:ext>
                  </a:extLst>
                </a:hlinkClick>
              </a:rPr>
              <a:t>ha vinto un Pulitzer</a:t>
            </a:r>
            <a:r>
              <a:rPr lang="it-IT" sz="1800" dirty="0">
                <a:solidFill>
                  <a:schemeClr val="tx1"/>
                </a:solidFill>
              </a:rPr>
              <a:t> per la sua copertura del dibattito presidenziale nel 2008,</a:t>
            </a:r>
          </a:p>
          <a:p>
            <a:r>
              <a:rPr lang="it-IT" sz="1800" dirty="0">
                <a:solidFill>
                  <a:schemeClr val="tx1"/>
                </a:solidFill>
              </a:rPr>
              <a:t>Altri esperimenti sul fact-checking online comprendono il sito web </a:t>
            </a:r>
            <a:r>
              <a:rPr lang="it-IT" sz="1800" dirty="0" err="1">
                <a:solidFill>
                  <a:schemeClr val="tx1"/>
                </a:solidFill>
                <a:hlinkClick r:id="rId5">
                  <a:extLst>
                    <a:ext uri="{A12FA001-AC4F-418D-AE19-62706E023703}">
                      <ahyp:hlinkClr xmlns:ahyp="http://schemas.microsoft.com/office/drawing/2018/hyperlinkcolor" val="tx"/>
                    </a:ext>
                  </a:extLst>
                </a:hlinkClick>
              </a:rPr>
              <a:t>PagellaPolitica</a:t>
            </a:r>
            <a:r>
              <a:rPr lang="it-IT" sz="1800" dirty="0">
                <a:solidFill>
                  <a:schemeClr val="tx1"/>
                </a:solidFill>
              </a:rPr>
              <a:t> in Italia, ispirato a </a:t>
            </a:r>
            <a:r>
              <a:rPr lang="it-IT" sz="1800" dirty="0" err="1">
                <a:solidFill>
                  <a:schemeClr val="tx1"/>
                </a:solidFill>
              </a:rPr>
              <a:t>PolitiFact</a:t>
            </a:r>
            <a:r>
              <a:rPr lang="it-IT" sz="1800" dirty="0">
                <a:solidFill>
                  <a:schemeClr val="tx1"/>
                </a:solidFill>
              </a:rPr>
              <a:t>, e Le </a:t>
            </a:r>
            <a:r>
              <a:rPr lang="it-IT" sz="1800" dirty="0" err="1">
                <a:solidFill>
                  <a:schemeClr val="tx1"/>
                </a:solidFill>
                <a:hlinkClick r:id="rId6">
                  <a:extLst>
                    <a:ext uri="{A12FA001-AC4F-418D-AE19-62706E023703}">
                      <ahyp:hlinkClr xmlns:ahyp="http://schemas.microsoft.com/office/drawing/2018/hyperlinkcolor" val="tx"/>
                    </a:ext>
                  </a:extLst>
                </a:hlinkClick>
              </a:rPr>
              <a:t>Veritomètre</a:t>
            </a:r>
            <a:r>
              <a:rPr lang="it-IT" sz="1800" dirty="0">
                <a:solidFill>
                  <a:schemeClr val="tx1"/>
                </a:solidFill>
              </a:rPr>
              <a:t> in Francia.</a:t>
            </a:r>
          </a:p>
          <a:p>
            <a:r>
              <a:rPr lang="it-IT" sz="1800" dirty="0">
                <a:solidFill>
                  <a:schemeClr val="tx1"/>
                </a:solidFill>
              </a:rPr>
              <a:t>Nel Regno Unito è interessante il caso di </a:t>
            </a:r>
            <a:r>
              <a:rPr lang="it-IT" sz="1800" dirty="0">
                <a:solidFill>
                  <a:schemeClr val="tx1"/>
                </a:solidFill>
                <a:hlinkClick r:id="rId7">
                  <a:extLst>
                    <a:ext uri="{A12FA001-AC4F-418D-AE19-62706E023703}">
                      <ahyp:hlinkClr xmlns:ahyp="http://schemas.microsoft.com/office/drawing/2018/hyperlinkcolor" val="tx"/>
                    </a:ext>
                  </a:extLst>
                </a:hlinkClick>
              </a:rPr>
              <a:t>FullFact.org</a:t>
            </a:r>
            <a:r>
              <a:rPr lang="it-IT" sz="1800" dirty="0">
                <a:solidFill>
                  <a:schemeClr val="tx1"/>
                </a:solidFill>
              </a:rPr>
              <a:t>, il cui motto è “promuovere l’accuratezza nelle discussioni pubbliche”</a:t>
            </a:r>
          </a:p>
          <a:p>
            <a:r>
              <a:rPr lang="it-IT" sz="1800" dirty="0">
                <a:solidFill>
                  <a:schemeClr val="tx1"/>
                </a:solidFill>
              </a:rPr>
              <a:t>Quasi tutti gli strumenti di fact-checking online sono gestiti da organizzazioni </a:t>
            </a:r>
            <a:r>
              <a:rPr lang="it-IT" sz="1800" dirty="0" err="1">
                <a:solidFill>
                  <a:schemeClr val="tx1"/>
                </a:solidFill>
              </a:rPr>
              <a:t>noprofit</a:t>
            </a:r>
            <a:r>
              <a:rPr lang="it-IT" sz="1800" dirty="0">
                <a:solidFill>
                  <a:schemeClr val="tx1"/>
                </a:solidFill>
              </a:rPr>
              <a:t>, imprese indipendenti, oppure si trovano incorporati nella normale impaginazione di un giornale online</a:t>
            </a:r>
          </a:p>
          <a:p>
            <a:r>
              <a:rPr lang="it-IT" sz="1800" dirty="0">
                <a:solidFill>
                  <a:schemeClr val="tx1"/>
                </a:solidFill>
                <a:hlinkClick r:id="rId8">
                  <a:extLst>
                    <a:ext uri="{A12FA001-AC4F-418D-AE19-62706E023703}">
                      <ahyp:hlinkClr xmlns:ahyp="http://schemas.microsoft.com/office/drawing/2018/hyperlinkcolor" val="tx"/>
                    </a:ext>
                  </a:extLst>
                </a:hlinkClick>
              </a:rPr>
              <a:t>https://www.idmo.it/2025/04/30/tornano-le-pillole-uniti-contro-la-disinformazione/</a:t>
            </a:r>
            <a:endParaRPr lang="it-IT" sz="1800" dirty="0">
              <a:solidFill>
                <a:schemeClr val="tx1"/>
              </a:solidFill>
            </a:endParaRPr>
          </a:p>
          <a:p>
            <a:r>
              <a:rPr lang="it-IT" sz="1800" dirty="0">
                <a:solidFill>
                  <a:schemeClr val="tx1"/>
                </a:solidFill>
              </a:rPr>
              <a:t>Pillole «UNITI CONTRO LA DISINFORMAZIONE» Straordinario successo ha riscontrato la campagna dal titolo “Uniti contro la disinformazione”: oltre 848 milioni di contatti per le tre campagne prodotte per promuovere lo sviluppo del pensiero critico e l’alfabetizzazione digitale dei cittadini</a:t>
            </a:r>
          </a:p>
          <a:p>
            <a:endParaRPr lang="it-IT" sz="1800" dirty="0">
              <a:solidFill>
                <a:schemeClr val="tx1"/>
              </a:solidFill>
            </a:endParaRPr>
          </a:p>
        </p:txBody>
      </p:sp>
    </p:spTree>
    <p:extLst>
      <p:ext uri="{BB962C8B-B14F-4D97-AF65-F5344CB8AC3E}">
        <p14:creationId xmlns:p14="http://schemas.microsoft.com/office/powerpoint/2010/main" val="861503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EEF126-E864-4D1D-AC50-9A4CFC2FA5E7}"/>
              </a:ext>
            </a:extLst>
          </p:cNvPr>
          <p:cNvSpPr>
            <a:spLocks noGrp="1"/>
          </p:cNvSpPr>
          <p:nvPr>
            <p:ph type="title"/>
          </p:nvPr>
        </p:nvSpPr>
        <p:spPr/>
        <p:txBody>
          <a:bodyPr/>
          <a:lstStyle/>
          <a:p>
            <a:r>
              <a:rPr lang="it-IT" dirty="0"/>
              <a:t>CASISTICHE E PROGETTI IDMO</a:t>
            </a:r>
          </a:p>
        </p:txBody>
      </p:sp>
      <p:sp>
        <p:nvSpPr>
          <p:cNvPr id="3" name="Segnaposto contenuto 2">
            <a:extLst>
              <a:ext uri="{FF2B5EF4-FFF2-40B4-BE49-F238E27FC236}">
                <a16:creationId xmlns:a16="http://schemas.microsoft.com/office/drawing/2014/main" id="{03F93FCB-B636-4C79-97B7-7284C9B84C73}"/>
              </a:ext>
            </a:extLst>
          </p:cNvPr>
          <p:cNvSpPr>
            <a:spLocks noGrp="1"/>
          </p:cNvSpPr>
          <p:nvPr>
            <p:ph idx="1"/>
          </p:nvPr>
        </p:nvSpPr>
        <p:spPr>
          <a:xfrm>
            <a:off x="684212" y="685800"/>
            <a:ext cx="10500344" cy="3615267"/>
          </a:xfrm>
        </p:spPr>
        <p:txBody>
          <a:bodyPr>
            <a:noAutofit/>
          </a:bodyPr>
          <a:lstStyle/>
          <a:p>
            <a:r>
              <a:rPr lang="it-IT" sz="2400" dirty="0">
                <a:solidFill>
                  <a:schemeClr val="tx1"/>
                </a:solidFill>
              </a:rPr>
              <a:t>L’hub italiano IDMO è composto dall’università Luiss Guido Carli, RAI, TIM, ANSA, CY4GATE Group, T6 </a:t>
            </a:r>
            <a:r>
              <a:rPr lang="it-IT" sz="2400" dirty="0" err="1">
                <a:solidFill>
                  <a:schemeClr val="tx1"/>
                </a:solidFill>
              </a:rPr>
              <a:t>Ecosystems</a:t>
            </a:r>
            <a:r>
              <a:rPr lang="it-IT" sz="2400" dirty="0">
                <a:solidFill>
                  <a:schemeClr val="tx1"/>
                </a:solidFill>
              </a:rPr>
              <a:t>, </a:t>
            </a:r>
            <a:r>
              <a:rPr lang="it-IT" sz="2400" dirty="0" err="1">
                <a:solidFill>
                  <a:schemeClr val="tx1"/>
                </a:solidFill>
              </a:rPr>
              <a:t>NewsGuard</a:t>
            </a:r>
            <a:r>
              <a:rPr lang="it-IT" sz="2400" dirty="0">
                <a:solidFill>
                  <a:schemeClr val="tx1"/>
                </a:solidFill>
              </a:rPr>
              <a:t> e Pagella Politica. </a:t>
            </a:r>
          </a:p>
          <a:p>
            <a:r>
              <a:rPr lang="it-IT" sz="2400" dirty="0">
                <a:solidFill>
                  <a:schemeClr val="tx1"/>
                </a:solidFill>
              </a:rPr>
              <a:t>Il lavoro del consorzio è coordinato dal Luiss Data Lab, centro di ricerca dell’università Luiss Guido Carli diretto da Gianni Riotta. </a:t>
            </a:r>
          </a:p>
          <a:p>
            <a:r>
              <a:rPr lang="it-IT" sz="2400" dirty="0">
                <a:solidFill>
                  <a:schemeClr val="tx1"/>
                </a:solidFill>
              </a:rPr>
              <a:t>Oltre ai partner, IDMO può contare su un’ampia rete di supporter e collaboratori, tra cui Alliance of Democracies Foundation, Corriere della Sera, Fondazione Enel, Reporters Sans </a:t>
            </a:r>
            <a:r>
              <a:rPr lang="it-IT" sz="2400" dirty="0" err="1">
                <a:solidFill>
                  <a:schemeClr val="tx1"/>
                </a:solidFill>
              </a:rPr>
              <a:t>Frontières</a:t>
            </a:r>
            <a:r>
              <a:rPr lang="it-IT" sz="2400" dirty="0">
                <a:solidFill>
                  <a:schemeClr val="tx1"/>
                </a:solidFill>
              </a:rPr>
              <a:t>, The European House Ambrosetti.</a:t>
            </a:r>
          </a:p>
          <a:p>
            <a:pPr marL="0" indent="0">
              <a:buNone/>
            </a:pPr>
            <a:endParaRPr lang="it-IT" sz="2400" dirty="0">
              <a:solidFill>
                <a:schemeClr val="tx1"/>
              </a:solidFill>
            </a:endParaRPr>
          </a:p>
        </p:txBody>
      </p:sp>
    </p:spTree>
    <p:extLst>
      <p:ext uri="{BB962C8B-B14F-4D97-AF65-F5344CB8AC3E}">
        <p14:creationId xmlns:p14="http://schemas.microsoft.com/office/powerpoint/2010/main" val="2714835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59CAF4-4A0E-46F8-9BB3-E36420CE43B0}"/>
              </a:ext>
            </a:extLst>
          </p:cNvPr>
          <p:cNvSpPr>
            <a:spLocks noGrp="1"/>
          </p:cNvSpPr>
          <p:nvPr>
            <p:ph type="title"/>
          </p:nvPr>
        </p:nvSpPr>
        <p:spPr>
          <a:xfrm>
            <a:off x="1733366" y="4804966"/>
            <a:ext cx="8534400" cy="1507067"/>
          </a:xfrm>
        </p:spPr>
        <p:txBody>
          <a:bodyPr/>
          <a:lstStyle/>
          <a:p>
            <a:r>
              <a:rPr lang="it-IT" dirty="0"/>
              <a:t>Soddisfare E/o  Fallire   ?</a:t>
            </a:r>
          </a:p>
        </p:txBody>
      </p:sp>
      <p:sp>
        <p:nvSpPr>
          <p:cNvPr id="3" name="Segnaposto contenuto 2">
            <a:extLst>
              <a:ext uri="{FF2B5EF4-FFF2-40B4-BE49-F238E27FC236}">
                <a16:creationId xmlns:a16="http://schemas.microsoft.com/office/drawing/2014/main" id="{6CC49E4A-671D-4480-B40E-37C37C812F67}"/>
              </a:ext>
            </a:extLst>
          </p:cNvPr>
          <p:cNvSpPr>
            <a:spLocks noGrp="1"/>
          </p:cNvSpPr>
          <p:nvPr>
            <p:ph idx="1"/>
          </p:nvPr>
        </p:nvSpPr>
        <p:spPr>
          <a:xfrm>
            <a:off x="684211" y="685800"/>
            <a:ext cx="11116361" cy="3615267"/>
          </a:xfrm>
        </p:spPr>
        <p:txBody>
          <a:bodyPr>
            <a:noAutofit/>
          </a:bodyPr>
          <a:lstStyle/>
          <a:p>
            <a:r>
              <a:rPr lang="it-IT" sz="2400" dirty="0">
                <a:solidFill>
                  <a:schemeClr val="tx1"/>
                </a:solidFill>
              </a:rPr>
              <a:t>Gli esseri umani hanno una forte tendenza a credere nelle cose che li soddisfano, per quanto possano essere chiaramente inverosimili. Dopo tutto, chi ha bisogno di verità ottenute a caro prezzo, quando le bugie sono così attraenti e soprattutto non costano nulla?</a:t>
            </a:r>
          </a:p>
          <a:p>
            <a:r>
              <a:rPr lang="it-IT" sz="2400" dirty="0">
                <a:solidFill>
                  <a:schemeClr val="tx1"/>
                </a:solidFill>
              </a:rPr>
              <a:t>Come scrisse Bill </a:t>
            </a:r>
            <a:r>
              <a:rPr lang="it-IT" sz="2400" dirty="0" err="1">
                <a:solidFill>
                  <a:schemeClr val="tx1"/>
                </a:solidFill>
              </a:rPr>
              <a:t>Adair</a:t>
            </a:r>
            <a:r>
              <a:rPr lang="it-IT" sz="2400" dirty="0">
                <a:solidFill>
                  <a:schemeClr val="tx1"/>
                </a:solidFill>
              </a:rPr>
              <a:t> di </a:t>
            </a:r>
            <a:r>
              <a:rPr lang="it-IT" sz="2400" dirty="0" err="1">
                <a:solidFill>
                  <a:schemeClr val="tx1"/>
                </a:solidFill>
              </a:rPr>
              <a:t>PolitiFact</a:t>
            </a:r>
            <a:r>
              <a:rPr lang="it-IT" sz="2400" dirty="0">
                <a:solidFill>
                  <a:schemeClr val="tx1"/>
                </a:solidFill>
              </a:rPr>
              <a:t>, “sostenere che il fact-checking è un fallimento perché i politici continuano a mentire è come dire che le inchieste giornalistiche sono inutili perché i politici continuano ad essere corrotti. Vero, sono ancora corrotti. Ma noi facciamo le inchieste e il fact-checking per dare al pubblico le informazioni di cui ha bisogno per fare scelte assennate”.</a:t>
            </a:r>
          </a:p>
        </p:txBody>
      </p:sp>
    </p:spTree>
    <p:extLst>
      <p:ext uri="{BB962C8B-B14F-4D97-AF65-F5344CB8AC3E}">
        <p14:creationId xmlns:p14="http://schemas.microsoft.com/office/powerpoint/2010/main" val="595854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0E0485-F307-40AA-8C0F-98A0B547EC4C}"/>
              </a:ext>
            </a:extLst>
          </p:cNvPr>
          <p:cNvSpPr>
            <a:spLocks noGrp="1"/>
          </p:cNvSpPr>
          <p:nvPr>
            <p:ph type="title"/>
          </p:nvPr>
        </p:nvSpPr>
        <p:spPr>
          <a:xfrm>
            <a:off x="2580389" y="5517234"/>
            <a:ext cx="8534400" cy="1507067"/>
          </a:xfrm>
        </p:spPr>
        <p:txBody>
          <a:bodyPr/>
          <a:lstStyle/>
          <a:p>
            <a:r>
              <a:rPr lang="it-IT" dirty="0"/>
              <a:t>Bandi aperti europei</a:t>
            </a:r>
          </a:p>
        </p:txBody>
      </p:sp>
      <p:sp>
        <p:nvSpPr>
          <p:cNvPr id="3" name="Segnaposto contenuto 2">
            <a:extLst>
              <a:ext uri="{FF2B5EF4-FFF2-40B4-BE49-F238E27FC236}">
                <a16:creationId xmlns:a16="http://schemas.microsoft.com/office/drawing/2014/main" id="{1656589B-801F-4A7C-9927-605AB21599AA}"/>
              </a:ext>
            </a:extLst>
          </p:cNvPr>
          <p:cNvSpPr>
            <a:spLocks noGrp="1"/>
          </p:cNvSpPr>
          <p:nvPr>
            <p:ph idx="1"/>
          </p:nvPr>
        </p:nvSpPr>
        <p:spPr>
          <a:xfrm>
            <a:off x="533007" y="1282566"/>
            <a:ext cx="11125986" cy="3615267"/>
          </a:xfrm>
        </p:spPr>
        <p:txBody>
          <a:bodyPr>
            <a:noAutofit/>
          </a:bodyPr>
          <a:lstStyle/>
          <a:p>
            <a:r>
              <a:rPr lang="it-IT" b="1" dirty="0">
                <a:solidFill>
                  <a:schemeClr val="tx1"/>
                </a:solidFill>
              </a:rPr>
              <a:t>EIT Culture &amp; </a:t>
            </a:r>
            <a:r>
              <a:rPr lang="it-IT" b="1" dirty="0" err="1">
                <a:solidFill>
                  <a:schemeClr val="tx1"/>
                </a:solidFill>
              </a:rPr>
              <a:t>Creativity</a:t>
            </a:r>
            <a:r>
              <a:rPr lang="it-IT" b="1" dirty="0">
                <a:solidFill>
                  <a:schemeClr val="tx1"/>
                </a:solidFill>
              </a:rPr>
              <a:t> </a:t>
            </a:r>
            <a:r>
              <a:rPr lang="it-IT" dirty="0">
                <a:solidFill>
                  <a:schemeClr val="tx1"/>
                </a:solidFill>
              </a:rPr>
              <a:t>ha aperto le candidature per due </a:t>
            </a:r>
            <a:r>
              <a:rPr lang="it-IT" b="1" dirty="0">
                <a:solidFill>
                  <a:schemeClr val="tx1"/>
                </a:solidFill>
              </a:rPr>
              <a:t>programmi di accelerazione e post-accelerazione 2025</a:t>
            </a:r>
            <a:r>
              <a:rPr lang="it-IT" dirty="0">
                <a:solidFill>
                  <a:schemeClr val="tx1"/>
                </a:solidFill>
              </a:rPr>
              <a:t> destinati a </a:t>
            </a:r>
            <a:r>
              <a:rPr lang="it-IT" b="1" dirty="0">
                <a:solidFill>
                  <a:schemeClr val="tx1"/>
                </a:solidFill>
              </a:rPr>
              <a:t>start-up</a:t>
            </a:r>
            <a:r>
              <a:rPr lang="it-IT" dirty="0">
                <a:solidFill>
                  <a:schemeClr val="tx1"/>
                </a:solidFill>
              </a:rPr>
              <a:t>, </a:t>
            </a:r>
            <a:r>
              <a:rPr lang="it-IT" b="1" dirty="0">
                <a:solidFill>
                  <a:schemeClr val="tx1"/>
                </a:solidFill>
              </a:rPr>
              <a:t>scale-up</a:t>
            </a:r>
            <a:r>
              <a:rPr lang="it-IT" dirty="0">
                <a:solidFill>
                  <a:schemeClr val="tx1"/>
                </a:solidFill>
              </a:rPr>
              <a:t> e </a:t>
            </a:r>
            <a:r>
              <a:rPr lang="it-IT" b="1" dirty="0">
                <a:solidFill>
                  <a:schemeClr val="tx1"/>
                </a:solidFill>
              </a:rPr>
              <a:t>PMI</a:t>
            </a:r>
            <a:r>
              <a:rPr lang="it-IT" dirty="0">
                <a:solidFill>
                  <a:schemeClr val="tx1"/>
                </a:solidFill>
              </a:rPr>
              <a:t> che operano nei settori e nelle industrie culturali e creati</a:t>
            </a:r>
          </a:p>
          <a:p>
            <a:r>
              <a:rPr lang="it-IT" dirty="0">
                <a:solidFill>
                  <a:schemeClr val="tx1"/>
                </a:solidFill>
              </a:rPr>
              <a:t>La </a:t>
            </a:r>
            <a:r>
              <a:rPr lang="it-IT" b="1" dirty="0">
                <a:solidFill>
                  <a:schemeClr val="tx1"/>
                </a:solidFill>
              </a:rPr>
              <a:t>Digital Skills and Jobs Platform</a:t>
            </a:r>
            <a:r>
              <a:rPr lang="it-IT" dirty="0">
                <a:solidFill>
                  <a:schemeClr val="tx1"/>
                </a:solidFill>
              </a:rPr>
              <a:t> ha lanciato ufficialmente la nuova edizione degli </a:t>
            </a:r>
            <a:r>
              <a:rPr lang="it-IT" b="1" dirty="0">
                <a:solidFill>
                  <a:schemeClr val="tx1"/>
                </a:solidFill>
              </a:rPr>
              <a:t>European Digital Skills Awards (EDSA)</a:t>
            </a:r>
            <a:r>
              <a:rPr lang="it-IT" dirty="0">
                <a:solidFill>
                  <a:schemeClr val="tx1"/>
                </a:solidFill>
              </a:rPr>
              <a:t>, il riconoscimento europeo rivolto alle iniziative più innovative e inclusive nel campo della formazione digitale.ve europee (CCSI).</a:t>
            </a:r>
          </a:p>
          <a:p>
            <a:r>
              <a:rPr lang="it-IT" dirty="0">
                <a:solidFill>
                  <a:schemeClr val="tx1"/>
                </a:solidFill>
              </a:rPr>
              <a:t>Il Parlamento europeo invita a presentare candidature per la </a:t>
            </a:r>
            <a:r>
              <a:rPr lang="it-IT" b="1" dirty="0">
                <a:solidFill>
                  <a:schemeClr val="tx1"/>
                </a:solidFill>
              </a:rPr>
              <a:t>quinta edizione del Premio Daphne Caruana Galizia per il giornalismo</a:t>
            </a:r>
            <a:r>
              <a:rPr lang="it-IT" dirty="0">
                <a:solidFill>
                  <a:schemeClr val="tx1"/>
                </a:solidFill>
              </a:rPr>
              <a:t>. Per partecipare c’è tempo fino al </a:t>
            </a:r>
            <a:r>
              <a:rPr lang="it-IT" b="1" dirty="0">
                <a:solidFill>
                  <a:schemeClr val="tx1"/>
                </a:solidFill>
              </a:rPr>
              <a:t>31 luglio 2025</a:t>
            </a:r>
            <a:r>
              <a:rPr lang="it-IT" dirty="0">
                <a:solidFill>
                  <a:schemeClr val="tx1"/>
                </a:solidFill>
              </a:rPr>
              <a:t>.</a:t>
            </a:r>
          </a:p>
          <a:p>
            <a:r>
              <a:rPr lang="it-IT" dirty="0">
                <a:solidFill>
                  <a:schemeClr val="tx1"/>
                </a:solidFill>
              </a:rPr>
              <a:t>È aperto il primo </a:t>
            </a:r>
            <a:r>
              <a:rPr lang="it-IT" b="1" dirty="0">
                <a:solidFill>
                  <a:schemeClr val="tx1"/>
                </a:solidFill>
              </a:rPr>
              <a:t>bando </a:t>
            </a:r>
            <a:r>
              <a:rPr lang="it-IT" dirty="0">
                <a:solidFill>
                  <a:schemeClr val="tx1"/>
                </a:solidFill>
              </a:rPr>
              <a:t>della </a:t>
            </a:r>
            <a:r>
              <a:rPr lang="it-IT" b="1" dirty="0">
                <a:solidFill>
                  <a:schemeClr val="tx1"/>
                </a:solidFill>
              </a:rPr>
              <a:t>Journalism Science Alliance (JSA)</a:t>
            </a:r>
            <a:r>
              <a:rPr lang="it-IT" dirty="0">
                <a:solidFill>
                  <a:schemeClr val="tx1"/>
                </a:solidFill>
              </a:rPr>
              <a:t>, un'iniziativa - cofinanziata dal programma </a:t>
            </a:r>
            <a:r>
              <a:rPr lang="it-IT" b="1" dirty="0">
                <a:solidFill>
                  <a:schemeClr val="tx1"/>
                </a:solidFill>
              </a:rPr>
              <a:t>Europa Creativa</a:t>
            </a:r>
            <a:r>
              <a:rPr lang="it-IT" dirty="0">
                <a:solidFill>
                  <a:schemeClr val="tx1"/>
                </a:solidFill>
              </a:rPr>
              <a:t> dell’UE - che sostiene progetti di giornalismo investigativo fondati su basi scientifiche. Il bando è gestito da un consorzio guidato dalla </a:t>
            </a:r>
            <a:r>
              <a:rPr lang="it-IT" b="1" dirty="0">
                <a:solidFill>
                  <a:schemeClr val="tx1"/>
                </a:solidFill>
              </a:rPr>
              <a:t>NOVA University di Lisbona</a:t>
            </a:r>
            <a:r>
              <a:rPr lang="it-IT" dirty="0">
                <a:solidFill>
                  <a:schemeClr val="tx1"/>
                </a:solidFill>
              </a:rPr>
              <a:t> in collaborazione con lo </a:t>
            </a:r>
            <a:r>
              <a:rPr lang="it-IT" b="1" dirty="0">
                <a:solidFill>
                  <a:schemeClr val="tx1"/>
                </a:solidFill>
              </a:rPr>
              <a:t>European Journalism Centre (EJC)</a:t>
            </a:r>
            <a:r>
              <a:rPr lang="it-IT" dirty="0">
                <a:solidFill>
                  <a:schemeClr val="tx1"/>
                </a:solidFill>
              </a:rPr>
              <a:t>.</a:t>
            </a:r>
            <a:r>
              <a:rPr lang="en-US" dirty="0">
                <a:solidFill>
                  <a:schemeClr val="tx1"/>
                </a:solidFill>
              </a:rPr>
              <a:t> The Journalism Science Alliance is managed by a consortium led by </a:t>
            </a:r>
            <a:r>
              <a:rPr lang="en-US" u="sng" dirty="0">
                <a:solidFill>
                  <a:schemeClr val="tx1"/>
                </a:solidFill>
                <a:hlinkClick r:id="rId2">
                  <a:extLst>
                    <a:ext uri="{A12FA001-AC4F-418D-AE19-62706E023703}">
                      <ahyp:hlinkClr xmlns:ahyp="http://schemas.microsoft.com/office/drawing/2018/hyperlinkcolor" val="tx"/>
                    </a:ext>
                  </a:extLst>
                </a:hlinkClick>
              </a:rPr>
              <a:t>NOVA University Lisbon</a:t>
            </a:r>
            <a:r>
              <a:rPr lang="en-US" dirty="0">
                <a:solidFill>
                  <a:schemeClr val="tx1"/>
                </a:solidFill>
              </a:rPr>
              <a:t>, in partnership with the </a:t>
            </a:r>
            <a:r>
              <a:rPr lang="en-US" u="sng" dirty="0">
                <a:solidFill>
                  <a:schemeClr val="tx1"/>
                </a:solidFill>
                <a:hlinkClick r:id="rId3">
                  <a:extLst>
                    <a:ext uri="{A12FA001-AC4F-418D-AE19-62706E023703}">
                      <ahyp:hlinkClr xmlns:ahyp="http://schemas.microsoft.com/office/drawing/2018/hyperlinkcolor" val="tx"/>
                    </a:ext>
                  </a:extLst>
                </a:hlinkClick>
              </a:rPr>
              <a:t>European Journalism Centre</a:t>
            </a:r>
            <a:r>
              <a:rPr lang="en-US" dirty="0">
                <a:solidFill>
                  <a:schemeClr val="tx1"/>
                </a:solidFill>
              </a:rPr>
              <a:t> (EJC). https://journalismsciencealliance.eu/</a:t>
            </a:r>
            <a:endParaRPr lang="it-IT" dirty="0">
              <a:solidFill>
                <a:schemeClr val="tx1"/>
              </a:solidFill>
            </a:endParaRPr>
          </a:p>
        </p:txBody>
      </p:sp>
    </p:spTree>
    <p:extLst>
      <p:ext uri="{BB962C8B-B14F-4D97-AF65-F5344CB8AC3E}">
        <p14:creationId xmlns:p14="http://schemas.microsoft.com/office/powerpoint/2010/main" val="881960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DB8CE2-1484-44BC-A233-A3DED15526B0}"/>
              </a:ext>
            </a:extLst>
          </p:cNvPr>
          <p:cNvSpPr>
            <a:spLocks noGrp="1"/>
          </p:cNvSpPr>
          <p:nvPr>
            <p:ph type="title"/>
          </p:nvPr>
        </p:nvSpPr>
        <p:spPr>
          <a:xfrm>
            <a:off x="2888398" y="5418666"/>
            <a:ext cx="8534400" cy="1507067"/>
          </a:xfrm>
        </p:spPr>
        <p:txBody>
          <a:bodyPr/>
          <a:lstStyle/>
          <a:p>
            <a:r>
              <a:rPr lang="it-IT" dirty="0"/>
              <a:t>HUB E BANDI EUROPEI</a:t>
            </a:r>
          </a:p>
        </p:txBody>
      </p:sp>
      <p:sp>
        <p:nvSpPr>
          <p:cNvPr id="3" name="Segnaposto contenuto 2">
            <a:extLst>
              <a:ext uri="{FF2B5EF4-FFF2-40B4-BE49-F238E27FC236}">
                <a16:creationId xmlns:a16="http://schemas.microsoft.com/office/drawing/2014/main" id="{8F78CCEB-33B5-406E-8DAC-7D137A535F4C}"/>
              </a:ext>
            </a:extLst>
          </p:cNvPr>
          <p:cNvSpPr>
            <a:spLocks noGrp="1"/>
          </p:cNvSpPr>
          <p:nvPr>
            <p:ph idx="1"/>
          </p:nvPr>
        </p:nvSpPr>
        <p:spPr>
          <a:xfrm>
            <a:off x="741963" y="1513573"/>
            <a:ext cx="11202989" cy="3615267"/>
          </a:xfrm>
        </p:spPr>
        <p:txBody>
          <a:bodyPr>
            <a:noAutofit/>
          </a:bodyPr>
          <a:lstStyle/>
          <a:p>
            <a:r>
              <a:rPr lang="it-IT" b="1" dirty="0">
                <a:solidFill>
                  <a:schemeClr val="tx1"/>
                </a:solidFill>
              </a:rPr>
              <a:t>Bando sui Digital Innovation Hubs (DIGITAL-2025-EDIH-AC-08)</a:t>
            </a:r>
          </a:p>
          <a:p>
            <a:r>
              <a:rPr lang="it-IT" dirty="0">
                <a:solidFill>
                  <a:schemeClr val="tx1"/>
                </a:solidFill>
              </a:rPr>
              <a:t>Questo bando comprende due </a:t>
            </a:r>
            <a:r>
              <a:rPr lang="it-IT" dirty="0" err="1">
                <a:solidFill>
                  <a:schemeClr val="tx1"/>
                </a:solidFill>
              </a:rPr>
              <a:t>topic</a:t>
            </a:r>
            <a:r>
              <a:rPr lang="it-IT" dirty="0">
                <a:solidFill>
                  <a:schemeClr val="tx1"/>
                </a:solidFill>
              </a:rPr>
              <a:t>:</a:t>
            </a:r>
            <a:br>
              <a:rPr lang="it-IT" dirty="0">
                <a:solidFill>
                  <a:schemeClr val="tx1"/>
                </a:solidFill>
              </a:rPr>
            </a:br>
            <a:r>
              <a:rPr lang="it-IT" b="1" dirty="0" err="1">
                <a:solidFill>
                  <a:schemeClr val="tx1"/>
                </a:solidFill>
              </a:rPr>
              <a:t>Topic</a:t>
            </a:r>
            <a:r>
              <a:rPr lang="it-IT" b="1" dirty="0">
                <a:solidFill>
                  <a:schemeClr val="tx1"/>
                </a:solidFill>
              </a:rPr>
              <a:t> 1. </a:t>
            </a:r>
            <a:r>
              <a:rPr lang="it-IT" b="1" dirty="0" err="1">
                <a:solidFill>
                  <a:schemeClr val="tx1"/>
                </a:solidFill>
              </a:rPr>
              <a:t>Completion</a:t>
            </a:r>
            <a:r>
              <a:rPr lang="it-IT" b="1" dirty="0">
                <a:solidFill>
                  <a:schemeClr val="tx1"/>
                </a:solidFill>
              </a:rPr>
              <a:t> of the </a:t>
            </a:r>
            <a:r>
              <a:rPr lang="it-IT" b="1" dirty="0" err="1">
                <a:solidFill>
                  <a:schemeClr val="tx1"/>
                </a:solidFill>
              </a:rPr>
              <a:t>initial</a:t>
            </a:r>
            <a:r>
              <a:rPr lang="it-IT" b="1" dirty="0">
                <a:solidFill>
                  <a:schemeClr val="tx1"/>
                </a:solidFill>
              </a:rPr>
              <a:t> Network of European Digital Innovation Hubs</a:t>
            </a:r>
            <a:r>
              <a:rPr lang="it-IT" dirty="0">
                <a:solidFill>
                  <a:schemeClr val="tx1"/>
                </a:solidFill>
              </a:rPr>
              <a:t> (ID: DIGITAL-2025-EDIH-AC-08-COMPLETION-STEP )</a:t>
            </a:r>
            <a:br>
              <a:rPr lang="it-IT" dirty="0">
                <a:solidFill>
                  <a:schemeClr val="tx1"/>
                </a:solidFill>
              </a:rPr>
            </a:br>
            <a:r>
              <a:rPr lang="it-IT" dirty="0">
                <a:solidFill>
                  <a:schemeClr val="tx1"/>
                </a:solidFill>
              </a:rPr>
              <a:t>Obiettivo: completare la rete esistente di Centri europei per l'innovazione digitale (EDIH) con enti dei paesi associati al programma Europa digitale che non hanno ancora partecipato a un precedente invito EDIH, in particolare uno in Bosnia ed Erzegovina e uno in Moldavia</a:t>
            </a:r>
            <a:br>
              <a:rPr lang="it-IT" dirty="0">
                <a:solidFill>
                  <a:schemeClr val="tx1"/>
                </a:solidFill>
              </a:rPr>
            </a:br>
            <a:r>
              <a:rPr lang="it-IT" b="1" dirty="0">
                <a:solidFill>
                  <a:schemeClr val="tx1"/>
                </a:solidFill>
              </a:rPr>
              <a:t>Budget: € 2.000.000</a:t>
            </a:r>
            <a:endParaRPr lang="it-IT" dirty="0">
              <a:solidFill>
                <a:schemeClr val="tx1"/>
              </a:solidFill>
            </a:endParaRPr>
          </a:p>
          <a:p>
            <a:r>
              <a:rPr lang="it-IT" b="1" dirty="0" err="1">
                <a:solidFill>
                  <a:schemeClr val="tx1"/>
                </a:solidFill>
              </a:rPr>
              <a:t>Topic</a:t>
            </a:r>
            <a:r>
              <a:rPr lang="it-IT" b="1" dirty="0">
                <a:solidFill>
                  <a:schemeClr val="tx1"/>
                </a:solidFill>
              </a:rPr>
              <a:t> 2: European Digital Innovation Hubs - Associated countries (</a:t>
            </a:r>
            <a:r>
              <a:rPr lang="it-IT" b="1" dirty="0" err="1">
                <a:solidFill>
                  <a:schemeClr val="tx1"/>
                </a:solidFill>
              </a:rPr>
              <a:t>EDIHs</a:t>
            </a:r>
            <a:r>
              <a:rPr lang="it-IT" b="1" dirty="0">
                <a:solidFill>
                  <a:schemeClr val="tx1"/>
                </a:solidFill>
              </a:rPr>
              <a:t> with </a:t>
            </a:r>
            <a:r>
              <a:rPr lang="it-IT" b="1" dirty="0" err="1">
                <a:solidFill>
                  <a:schemeClr val="tx1"/>
                </a:solidFill>
              </a:rPr>
              <a:t>reinforced</a:t>
            </a:r>
            <a:r>
              <a:rPr lang="it-IT" b="1" dirty="0">
                <a:solidFill>
                  <a:schemeClr val="tx1"/>
                </a:solidFill>
              </a:rPr>
              <a:t> AI focus) </a:t>
            </a:r>
            <a:r>
              <a:rPr lang="it-IT" dirty="0">
                <a:solidFill>
                  <a:schemeClr val="tx1"/>
                </a:solidFill>
              </a:rPr>
              <a:t>(ID: DIGITAL-2025-EDIH-AC-08-CONSOLIDATION-STEP)</a:t>
            </a:r>
            <a:br>
              <a:rPr lang="it-IT" dirty="0">
                <a:solidFill>
                  <a:schemeClr val="tx1"/>
                </a:solidFill>
              </a:rPr>
            </a:br>
            <a:r>
              <a:rPr lang="it-IT" dirty="0">
                <a:solidFill>
                  <a:schemeClr val="tx1"/>
                </a:solidFill>
              </a:rPr>
              <a:t>Obiettivo: consolidare la rete di Centri europei per l'innovazione digitale (EDIH), rafforzandone le prestazioni e la capacità di soddisfare le esigenze di digitalizzazione a livello locale, regionale, nazionale ed europeo.</a:t>
            </a:r>
            <a:br>
              <a:rPr lang="it-IT" dirty="0">
                <a:solidFill>
                  <a:schemeClr val="tx1"/>
                </a:solidFill>
              </a:rPr>
            </a:br>
            <a:r>
              <a:rPr lang="it-IT" dirty="0">
                <a:solidFill>
                  <a:schemeClr val="tx1"/>
                </a:solidFill>
              </a:rPr>
              <a:t>Considerando il potenziale di trasformazione delle tecnologie del l'IA, queste saranno un punto focale delle operazioni degli </a:t>
            </a:r>
            <a:r>
              <a:rPr lang="it-IT" dirty="0" err="1">
                <a:solidFill>
                  <a:schemeClr val="tx1"/>
                </a:solidFill>
              </a:rPr>
              <a:t>EDIHs</a:t>
            </a:r>
            <a:r>
              <a:rPr lang="it-IT" dirty="0">
                <a:solidFill>
                  <a:schemeClr val="tx1"/>
                </a:solidFill>
              </a:rPr>
              <a:t>.</a:t>
            </a:r>
            <a:br>
              <a:rPr lang="it-IT" dirty="0">
                <a:solidFill>
                  <a:schemeClr val="tx1"/>
                </a:solidFill>
              </a:rPr>
            </a:br>
            <a:r>
              <a:rPr lang="it-IT" dirty="0">
                <a:solidFill>
                  <a:schemeClr val="tx1"/>
                </a:solidFill>
              </a:rPr>
              <a:t>Gli EDIH interessati sono in Albania, Macedonia del Nord, Turchia e Ucraina.</a:t>
            </a:r>
            <a:br>
              <a:rPr lang="it-IT" dirty="0">
                <a:solidFill>
                  <a:schemeClr val="tx1"/>
                </a:solidFill>
              </a:rPr>
            </a:br>
            <a:r>
              <a:rPr lang="it-IT" b="1" dirty="0">
                <a:solidFill>
                  <a:schemeClr val="tx1"/>
                </a:solidFill>
              </a:rPr>
              <a:t>Budget: € 9.000.000</a:t>
            </a:r>
            <a:endParaRPr lang="it-IT" dirty="0">
              <a:solidFill>
                <a:schemeClr val="tx1"/>
              </a:solidFill>
            </a:endParaRPr>
          </a:p>
          <a:p>
            <a:endParaRPr lang="it-IT" dirty="0">
              <a:solidFill>
                <a:schemeClr val="tx1"/>
              </a:solidFill>
            </a:endParaRPr>
          </a:p>
        </p:txBody>
      </p:sp>
    </p:spTree>
    <p:extLst>
      <p:ext uri="{BB962C8B-B14F-4D97-AF65-F5344CB8AC3E}">
        <p14:creationId xmlns:p14="http://schemas.microsoft.com/office/powerpoint/2010/main" val="3280713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A95882-2293-41E5-969F-8E67C363608F}"/>
              </a:ext>
            </a:extLst>
          </p:cNvPr>
          <p:cNvSpPr>
            <a:spLocks noGrp="1"/>
          </p:cNvSpPr>
          <p:nvPr>
            <p:ph type="title"/>
          </p:nvPr>
        </p:nvSpPr>
        <p:spPr>
          <a:xfrm>
            <a:off x="2079875" y="5651988"/>
            <a:ext cx="8534400" cy="1507067"/>
          </a:xfrm>
        </p:spPr>
        <p:txBody>
          <a:bodyPr/>
          <a:lstStyle/>
          <a:p>
            <a:r>
              <a:rPr lang="it-IT" dirty="0"/>
              <a:t>BANDI APERTI EUROPEI</a:t>
            </a:r>
          </a:p>
        </p:txBody>
      </p:sp>
      <p:sp>
        <p:nvSpPr>
          <p:cNvPr id="3" name="Segnaposto contenuto 2">
            <a:extLst>
              <a:ext uri="{FF2B5EF4-FFF2-40B4-BE49-F238E27FC236}">
                <a16:creationId xmlns:a16="http://schemas.microsoft.com/office/drawing/2014/main" id="{FB9659B1-8191-40AB-8D32-FE714B20A215}"/>
              </a:ext>
            </a:extLst>
          </p:cNvPr>
          <p:cNvSpPr>
            <a:spLocks noGrp="1"/>
          </p:cNvSpPr>
          <p:nvPr>
            <p:ph idx="1"/>
          </p:nvPr>
        </p:nvSpPr>
        <p:spPr>
          <a:xfrm>
            <a:off x="861084" y="1128562"/>
            <a:ext cx="10971982" cy="3615267"/>
          </a:xfrm>
        </p:spPr>
        <p:txBody>
          <a:bodyPr>
            <a:noAutofit/>
          </a:bodyPr>
          <a:lstStyle/>
          <a:p>
            <a:pPr marL="0" indent="0">
              <a:buNone/>
            </a:pPr>
            <a:r>
              <a:rPr lang="it-IT" sz="1600" b="1" dirty="0">
                <a:solidFill>
                  <a:schemeClr val="tx1"/>
                </a:solidFill>
              </a:rPr>
              <a:t>Bando sul miglior uso delle tecnologie (DIGITAL-2025-BESTUSE-08)</a:t>
            </a:r>
          </a:p>
          <a:p>
            <a:r>
              <a:rPr lang="it-IT" sz="1600" dirty="0">
                <a:solidFill>
                  <a:schemeClr val="tx1"/>
                </a:solidFill>
              </a:rPr>
              <a:t>Il bando comprende due </a:t>
            </a:r>
            <a:r>
              <a:rPr lang="it-IT" sz="1600" dirty="0" err="1">
                <a:solidFill>
                  <a:schemeClr val="tx1"/>
                </a:solidFill>
              </a:rPr>
              <a:t>topic</a:t>
            </a:r>
            <a:r>
              <a:rPr lang="it-IT" sz="1600" dirty="0">
                <a:solidFill>
                  <a:schemeClr val="tx1"/>
                </a:solidFill>
              </a:rPr>
              <a:t>:</a:t>
            </a:r>
            <a:br>
              <a:rPr lang="it-IT" sz="1600" dirty="0">
                <a:solidFill>
                  <a:schemeClr val="tx1"/>
                </a:solidFill>
              </a:rPr>
            </a:br>
            <a:r>
              <a:rPr lang="it-IT" sz="1600" b="1" dirty="0" err="1">
                <a:solidFill>
                  <a:schemeClr val="tx1"/>
                </a:solidFill>
              </a:rPr>
              <a:t>Topic</a:t>
            </a:r>
            <a:r>
              <a:rPr lang="it-IT" sz="1600" b="1" dirty="0">
                <a:solidFill>
                  <a:schemeClr val="tx1"/>
                </a:solidFill>
              </a:rPr>
              <a:t> 1: Network of </a:t>
            </a:r>
            <a:r>
              <a:rPr lang="it-IT" sz="1600" b="1" dirty="0" err="1">
                <a:solidFill>
                  <a:schemeClr val="tx1"/>
                </a:solidFill>
              </a:rPr>
              <a:t>Safer</a:t>
            </a:r>
            <a:r>
              <a:rPr lang="it-IT" sz="1600" b="1" dirty="0">
                <a:solidFill>
                  <a:schemeClr val="tx1"/>
                </a:solidFill>
              </a:rPr>
              <a:t> Internet Centres (</a:t>
            </a:r>
            <a:r>
              <a:rPr lang="it-IT" sz="1600" b="1" dirty="0" err="1">
                <a:solidFill>
                  <a:schemeClr val="tx1"/>
                </a:solidFill>
              </a:rPr>
              <a:t>SICs</a:t>
            </a:r>
            <a:r>
              <a:rPr lang="it-IT" sz="1600" b="1" dirty="0">
                <a:solidFill>
                  <a:schemeClr val="tx1"/>
                </a:solidFill>
              </a:rPr>
              <a:t>)</a:t>
            </a:r>
            <a:r>
              <a:rPr lang="it-IT" sz="1600" dirty="0">
                <a:solidFill>
                  <a:schemeClr val="tx1"/>
                </a:solidFill>
              </a:rPr>
              <a:t> (ID: DIGITAL-2025-BESTUSE-08-NETWORKSICs)</a:t>
            </a:r>
            <a:br>
              <a:rPr lang="it-IT" sz="1600" dirty="0">
                <a:solidFill>
                  <a:schemeClr val="tx1"/>
                </a:solidFill>
              </a:rPr>
            </a:br>
            <a:r>
              <a:rPr lang="it-IT" sz="1600" dirty="0">
                <a:solidFill>
                  <a:schemeClr val="tx1"/>
                </a:solidFill>
              </a:rPr>
              <a:t>Obiettivo: continuare a sostenere i </a:t>
            </a:r>
            <a:r>
              <a:rPr lang="it-IT" sz="1600" dirty="0" err="1">
                <a:solidFill>
                  <a:schemeClr val="tx1"/>
                </a:solidFill>
              </a:rPr>
              <a:t>Safer</a:t>
            </a:r>
            <a:r>
              <a:rPr lang="it-IT" sz="1600" dirty="0">
                <a:solidFill>
                  <a:schemeClr val="tx1"/>
                </a:solidFill>
              </a:rPr>
              <a:t> Internet Centres (SIC) nazionali, che forniscono informazioni sulla sicurezza online, risorse educative, strumenti di sensibilizzazione del pubblico e servizi di consulenza e segnalazione (attraverso linee telefoniche dedicate e hotline) per i giovani, gli insegnanti/educatori e i genitori/assistenti. I SIC aiutano i minori ad affrontare i rischi online e a diventare cittadini digitali, resilienti e consapevoli dei media e si occupano anche dei bambini con esigenze specifiche o particolari, per esempio quelli con disabilità o provenienti da contesti svantaggiati e vulnerabili, per garantire che nessun bambino venga lasciato indietro.</a:t>
            </a:r>
            <a:br>
              <a:rPr lang="it-IT" sz="1600" dirty="0">
                <a:solidFill>
                  <a:schemeClr val="tx1"/>
                </a:solidFill>
              </a:rPr>
            </a:br>
            <a:r>
              <a:rPr lang="it-IT" sz="1600" b="1" dirty="0">
                <a:solidFill>
                  <a:schemeClr val="tx1"/>
                </a:solidFill>
              </a:rPr>
              <a:t>Budget: € 42.000.000</a:t>
            </a:r>
            <a:endParaRPr lang="it-IT" sz="1600" dirty="0">
              <a:solidFill>
                <a:schemeClr val="tx1"/>
              </a:solidFill>
            </a:endParaRPr>
          </a:p>
          <a:p>
            <a:r>
              <a:rPr lang="it-IT" sz="1600" b="1" dirty="0" err="1">
                <a:solidFill>
                  <a:schemeClr val="tx1"/>
                </a:solidFill>
              </a:rPr>
              <a:t>Topic</a:t>
            </a:r>
            <a:r>
              <a:rPr lang="it-IT" sz="1600" b="1" dirty="0">
                <a:solidFill>
                  <a:schemeClr val="tx1"/>
                </a:solidFill>
              </a:rPr>
              <a:t> 2: European Network of </a:t>
            </a:r>
            <a:r>
              <a:rPr lang="it-IT" sz="1600" b="1" dirty="0" err="1">
                <a:solidFill>
                  <a:schemeClr val="tx1"/>
                </a:solidFill>
              </a:rPr>
              <a:t>Factcheckers</a:t>
            </a:r>
            <a:r>
              <a:rPr lang="it-IT" sz="1600" dirty="0">
                <a:solidFill>
                  <a:schemeClr val="tx1"/>
                </a:solidFill>
              </a:rPr>
              <a:t> (ID: DIGITAL-2025-BESTUSE-08-FACTCHECKERS)</a:t>
            </a:r>
            <a:br>
              <a:rPr lang="it-IT" sz="1600" dirty="0">
                <a:solidFill>
                  <a:schemeClr val="tx1"/>
                </a:solidFill>
              </a:rPr>
            </a:br>
            <a:r>
              <a:rPr lang="it-IT" sz="1600" dirty="0">
                <a:solidFill>
                  <a:schemeClr val="tx1"/>
                </a:solidFill>
              </a:rPr>
              <a:t>Obiettivo: mantenere e sviluppare ulteriormente una piattaforma a sostegno delle operazioni dell'Osservatorio europeo dei media digitali (EDMO), nonché approfondire la copertura linguistica e la capacità operativa del fact-checking in Europa.</a:t>
            </a:r>
            <a:br>
              <a:rPr lang="it-IT" sz="1600" dirty="0">
                <a:solidFill>
                  <a:schemeClr val="tx1"/>
                </a:solidFill>
              </a:rPr>
            </a:br>
            <a:r>
              <a:rPr lang="it-IT" sz="1600" dirty="0">
                <a:solidFill>
                  <a:schemeClr val="tx1"/>
                </a:solidFill>
              </a:rPr>
              <a:t>In particolare il </a:t>
            </a:r>
            <a:r>
              <a:rPr lang="it-IT" sz="1600" dirty="0" err="1">
                <a:solidFill>
                  <a:schemeClr val="tx1"/>
                </a:solidFill>
              </a:rPr>
              <a:t>topic</a:t>
            </a:r>
            <a:r>
              <a:rPr lang="it-IT" sz="1600" dirty="0">
                <a:solidFill>
                  <a:schemeClr val="tx1"/>
                </a:solidFill>
              </a:rPr>
              <a:t> sostiene la cooperazione operativa tra </a:t>
            </a:r>
            <a:r>
              <a:rPr lang="it-IT" sz="1600" dirty="0" err="1">
                <a:solidFill>
                  <a:schemeClr val="tx1"/>
                </a:solidFill>
              </a:rPr>
              <a:t>fact-checkers</a:t>
            </a:r>
            <a:r>
              <a:rPr lang="it-IT" sz="1600" dirty="0">
                <a:solidFill>
                  <a:schemeClr val="tx1"/>
                </a:solidFill>
              </a:rPr>
              <a:t>, ricercatori e operatori dell'alfabetizzazione mediatica in tutta l'UE attraverso EDMO e supporterà i </a:t>
            </a:r>
            <a:r>
              <a:rPr lang="it-IT" sz="1600" dirty="0" err="1">
                <a:solidFill>
                  <a:schemeClr val="tx1"/>
                </a:solidFill>
              </a:rPr>
              <a:t>fact-checkers</a:t>
            </a:r>
            <a:r>
              <a:rPr lang="it-IT" sz="1600" dirty="0">
                <a:solidFill>
                  <a:schemeClr val="tx1"/>
                </a:solidFill>
              </a:rPr>
              <a:t>, con l'obiettivo di contribuire alla lotta contro la disinformazione, di ottenere ulteriori approfondimenti sulla disinformazione, di monitorare lo spazio della disinformazione, di smascherare la disinformazione attraverso la rete dei </a:t>
            </a:r>
            <a:r>
              <a:rPr lang="it-IT" sz="1600" dirty="0" err="1">
                <a:solidFill>
                  <a:schemeClr val="tx1"/>
                </a:solidFill>
              </a:rPr>
              <a:t>fact-checkers</a:t>
            </a:r>
            <a:r>
              <a:rPr lang="it-IT" sz="1600" dirty="0">
                <a:solidFill>
                  <a:schemeClr val="tx1"/>
                </a:solidFill>
              </a:rPr>
              <a:t> e di aumentare la resistenza dei professionisti dei media e dei cittadini alla disinformazione.</a:t>
            </a:r>
            <a:br>
              <a:rPr lang="it-IT" sz="1600" dirty="0">
                <a:solidFill>
                  <a:schemeClr val="tx1"/>
                </a:solidFill>
              </a:rPr>
            </a:br>
            <a:r>
              <a:rPr lang="it-IT" sz="1600" b="1" dirty="0">
                <a:solidFill>
                  <a:schemeClr val="tx1"/>
                </a:solidFill>
              </a:rPr>
              <a:t>Budget: € 5.000.000</a:t>
            </a:r>
            <a:endParaRPr lang="it-IT" sz="1600" dirty="0">
              <a:solidFill>
                <a:schemeClr val="tx1"/>
              </a:solidFill>
            </a:endParaRPr>
          </a:p>
          <a:p>
            <a:endParaRPr lang="it-IT" sz="1600" dirty="0">
              <a:solidFill>
                <a:schemeClr val="tx1"/>
              </a:solidFill>
            </a:endParaRPr>
          </a:p>
        </p:txBody>
      </p:sp>
    </p:spTree>
    <p:extLst>
      <p:ext uri="{BB962C8B-B14F-4D97-AF65-F5344CB8AC3E}">
        <p14:creationId xmlns:p14="http://schemas.microsoft.com/office/powerpoint/2010/main" val="921234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FA2421-FE45-4542-A4F3-9C9FDF05CC71}"/>
              </a:ext>
            </a:extLst>
          </p:cNvPr>
          <p:cNvSpPr>
            <a:spLocks noGrp="1"/>
          </p:cNvSpPr>
          <p:nvPr>
            <p:ph type="title"/>
          </p:nvPr>
        </p:nvSpPr>
        <p:spPr>
          <a:xfrm>
            <a:off x="3956801" y="5822927"/>
            <a:ext cx="8534400" cy="1507067"/>
          </a:xfrm>
        </p:spPr>
        <p:txBody>
          <a:bodyPr/>
          <a:lstStyle/>
          <a:p>
            <a:r>
              <a:rPr lang="it-IT" dirty="0"/>
              <a:t>BANDI EUROPEI APERTI </a:t>
            </a:r>
          </a:p>
        </p:txBody>
      </p:sp>
      <p:sp>
        <p:nvSpPr>
          <p:cNvPr id="3" name="Segnaposto contenuto 2">
            <a:extLst>
              <a:ext uri="{FF2B5EF4-FFF2-40B4-BE49-F238E27FC236}">
                <a16:creationId xmlns:a16="http://schemas.microsoft.com/office/drawing/2014/main" id="{8CA02A80-2EBF-408A-A7B0-6E916E67F717}"/>
              </a:ext>
            </a:extLst>
          </p:cNvPr>
          <p:cNvSpPr>
            <a:spLocks noGrp="1"/>
          </p:cNvSpPr>
          <p:nvPr>
            <p:ph idx="1"/>
          </p:nvPr>
        </p:nvSpPr>
        <p:spPr>
          <a:xfrm>
            <a:off x="336885" y="1725329"/>
            <a:ext cx="11723570" cy="3615267"/>
          </a:xfrm>
        </p:spPr>
        <p:txBody>
          <a:bodyPr>
            <a:noAutofit/>
          </a:bodyPr>
          <a:lstStyle/>
          <a:p>
            <a:pPr marL="0" indent="0">
              <a:buNone/>
            </a:pPr>
            <a:r>
              <a:rPr lang="it-IT" sz="1600" b="1" dirty="0">
                <a:solidFill>
                  <a:schemeClr val="tx1"/>
                </a:solidFill>
              </a:rPr>
              <a:t>Bando sulle competenze digitali avanzate per la creazione di 3 Accademie settoriali (DIGITAL-2025-SKILLS-08)</a:t>
            </a:r>
          </a:p>
          <a:p>
            <a:r>
              <a:rPr lang="it-IT" sz="1600" dirty="0">
                <a:solidFill>
                  <a:schemeClr val="tx1"/>
                </a:solidFill>
              </a:rPr>
              <a:t>Il bando comprende tre </a:t>
            </a:r>
            <a:r>
              <a:rPr lang="it-IT" sz="1600" dirty="0" err="1">
                <a:solidFill>
                  <a:schemeClr val="tx1"/>
                </a:solidFill>
              </a:rPr>
              <a:t>topic</a:t>
            </a:r>
            <a:r>
              <a:rPr lang="it-IT" sz="1600" dirty="0">
                <a:solidFill>
                  <a:schemeClr val="tx1"/>
                </a:solidFill>
              </a:rPr>
              <a:t>:</a:t>
            </a:r>
            <a:br>
              <a:rPr lang="it-IT" sz="1600" dirty="0">
                <a:solidFill>
                  <a:schemeClr val="tx1"/>
                </a:solidFill>
              </a:rPr>
            </a:br>
            <a:r>
              <a:rPr lang="it-IT" sz="1600" b="1" dirty="0" err="1">
                <a:solidFill>
                  <a:schemeClr val="tx1"/>
                </a:solidFill>
              </a:rPr>
              <a:t>Topic</a:t>
            </a:r>
            <a:r>
              <a:rPr lang="it-IT" sz="1600" b="1" dirty="0">
                <a:solidFill>
                  <a:schemeClr val="tx1"/>
                </a:solidFill>
              </a:rPr>
              <a:t> 1. </a:t>
            </a:r>
            <a:r>
              <a:rPr lang="it-IT" sz="1600" b="1" dirty="0" err="1">
                <a:solidFill>
                  <a:schemeClr val="tx1"/>
                </a:solidFill>
              </a:rPr>
              <a:t>Sectoral</a:t>
            </a:r>
            <a:r>
              <a:rPr lang="it-IT" sz="1600" b="1" dirty="0">
                <a:solidFill>
                  <a:schemeClr val="tx1"/>
                </a:solidFill>
              </a:rPr>
              <a:t> digital skills </a:t>
            </a:r>
            <a:r>
              <a:rPr lang="it-IT" sz="1600" b="1" dirty="0" err="1">
                <a:solidFill>
                  <a:schemeClr val="tx1"/>
                </a:solidFill>
              </a:rPr>
              <a:t>academies</a:t>
            </a:r>
            <a:r>
              <a:rPr lang="it-IT" sz="1600" b="1" dirty="0">
                <a:solidFill>
                  <a:schemeClr val="tx1"/>
                </a:solidFill>
              </a:rPr>
              <a:t>: Digital Skills Academy in </a:t>
            </a:r>
            <a:r>
              <a:rPr lang="it-IT" sz="1600" b="1" dirty="0" err="1">
                <a:solidFill>
                  <a:schemeClr val="tx1"/>
                </a:solidFill>
              </a:rPr>
              <a:t>GenAI</a:t>
            </a:r>
            <a:r>
              <a:rPr lang="it-IT" sz="1600" b="1" dirty="0">
                <a:solidFill>
                  <a:schemeClr val="tx1"/>
                </a:solidFill>
              </a:rPr>
              <a:t> </a:t>
            </a:r>
            <a:r>
              <a:rPr lang="it-IT" sz="1600" dirty="0">
                <a:solidFill>
                  <a:schemeClr val="tx1"/>
                </a:solidFill>
              </a:rPr>
              <a:t>(ID: DIGITAL-2025-SKILLS-08-GENAI-ACADEMY-STEP)</a:t>
            </a:r>
            <a:br>
              <a:rPr lang="it-IT" sz="1600" dirty="0">
                <a:solidFill>
                  <a:schemeClr val="tx1"/>
                </a:solidFill>
              </a:rPr>
            </a:br>
            <a:r>
              <a:rPr lang="it-IT" sz="1600" dirty="0">
                <a:solidFill>
                  <a:schemeClr val="tx1"/>
                </a:solidFill>
              </a:rPr>
              <a:t>L'Accademia delle competenze in materia di IA contribuirà agli obiettivi del pacchetto sull'innovazione dell'IA lanciato nel gennaio 2024 e sosterrà l'imminente Strategia di applicazione dell'IA. Fornirà competenze di base e avanzate per lo sviluppo, la distribuzione e l'applicazione di modelli e applicazioni di IA agli studenti universitari, laureati e post-laurea, e agli attuali e futuri specialisti del settore e delle TIC nelle PMI, nelle startup e nel settore pubblico.</a:t>
            </a:r>
            <a:br>
              <a:rPr lang="it-IT" sz="1600" dirty="0">
                <a:solidFill>
                  <a:schemeClr val="tx1"/>
                </a:solidFill>
              </a:rPr>
            </a:br>
            <a:r>
              <a:rPr lang="it-IT" sz="1600" dirty="0">
                <a:solidFill>
                  <a:schemeClr val="tx1"/>
                </a:solidFill>
              </a:rPr>
              <a:t>L'accademia lavorerà in stretto coordinamento con le Fabbriche di IA e ne sosterrà ulteriormente il lavoro.</a:t>
            </a:r>
            <a:br>
              <a:rPr lang="it-IT" sz="1600" dirty="0">
                <a:solidFill>
                  <a:schemeClr val="tx1"/>
                </a:solidFill>
              </a:rPr>
            </a:br>
            <a:r>
              <a:rPr lang="it-IT" sz="1600" b="1" dirty="0">
                <a:solidFill>
                  <a:schemeClr val="tx1"/>
                </a:solidFill>
              </a:rPr>
              <a:t>Budget: € 7.000.000</a:t>
            </a:r>
            <a:endParaRPr lang="it-IT" sz="1600" dirty="0">
              <a:solidFill>
                <a:schemeClr val="tx1"/>
              </a:solidFill>
            </a:endParaRPr>
          </a:p>
          <a:p>
            <a:r>
              <a:rPr lang="it-IT" sz="1600" b="1" dirty="0" err="1">
                <a:solidFill>
                  <a:schemeClr val="tx1"/>
                </a:solidFill>
              </a:rPr>
              <a:t>Topic</a:t>
            </a:r>
            <a:r>
              <a:rPr lang="it-IT" sz="1600" b="1" dirty="0">
                <a:solidFill>
                  <a:schemeClr val="tx1"/>
                </a:solidFill>
              </a:rPr>
              <a:t> 2. </a:t>
            </a:r>
            <a:r>
              <a:rPr lang="it-IT" sz="1600" b="1" dirty="0" err="1">
                <a:solidFill>
                  <a:schemeClr val="tx1"/>
                </a:solidFill>
              </a:rPr>
              <a:t>Sectoral</a:t>
            </a:r>
            <a:r>
              <a:rPr lang="it-IT" sz="1600" b="1" dirty="0">
                <a:solidFill>
                  <a:schemeClr val="tx1"/>
                </a:solidFill>
              </a:rPr>
              <a:t> digital skills </a:t>
            </a:r>
            <a:r>
              <a:rPr lang="it-IT" sz="1600" b="1" dirty="0" err="1">
                <a:solidFill>
                  <a:schemeClr val="tx1"/>
                </a:solidFill>
              </a:rPr>
              <a:t>academies</a:t>
            </a:r>
            <a:r>
              <a:rPr lang="it-IT" sz="1600" b="1" dirty="0">
                <a:solidFill>
                  <a:schemeClr val="tx1"/>
                </a:solidFill>
              </a:rPr>
              <a:t>: Virtual Worlds Skills Academy</a:t>
            </a:r>
            <a:r>
              <a:rPr lang="it-IT" sz="1600" dirty="0">
                <a:solidFill>
                  <a:schemeClr val="tx1"/>
                </a:solidFill>
              </a:rPr>
              <a:t> (ID: DIGITAL-2025-SKILLS-08-VIRTUAL-WORLDS-ACADEMY-STEP)</a:t>
            </a:r>
            <a:br>
              <a:rPr lang="it-IT" sz="1600" dirty="0">
                <a:solidFill>
                  <a:schemeClr val="tx1"/>
                </a:solidFill>
              </a:rPr>
            </a:br>
            <a:r>
              <a:rPr lang="it-IT" sz="1600" dirty="0">
                <a:solidFill>
                  <a:schemeClr val="tx1"/>
                </a:solidFill>
              </a:rPr>
              <a:t>La Virtual Worlds Skills Academy rafforzerà il pool di talenti necessario per realizzare le aspirazioni dell'UE di essere pioniere nello sviluppo dei vari elementi costitutivi dei mondi virtuali, come la realtà estesa, la grafica 3D, la creazione di contenuti, la computer vision, l'IA, i media interattivi, la modellazione e le applicazioni industriali (gemelli digitali), l'identità digitale, la privacy dei dati e i big data.</a:t>
            </a:r>
            <a:br>
              <a:rPr lang="it-IT" sz="1600" dirty="0">
                <a:solidFill>
                  <a:schemeClr val="tx1"/>
                </a:solidFill>
              </a:rPr>
            </a:br>
            <a:r>
              <a:rPr lang="it-IT" sz="1600" b="1" dirty="0">
                <a:solidFill>
                  <a:schemeClr val="tx1"/>
                </a:solidFill>
              </a:rPr>
              <a:t>Budget: € 10.000.000</a:t>
            </a:r>
            <a:endParaRPr lang="it-IT" sz="1600" dirty="0">
              <a:solidFill>
                <a:schemeClr val="tx1"/>
              </a:solidFill>
            </a:endParaRPr>
          </a:p>
          <a:p>
            <a:r>
              <a:rPr lang="it-IT" sz="1600" b="1" dirty="0" err="1">
                <a:solidFill>
                  <a:schemeClr val="tx1"/>
                </a:solidFill>
              </a:rPr>
              <a:t>Topic</a:t>
            </a:r>
            <a:r>
              <a:rPr lang="it-IT" sz="1600" b="1" dirty="0">
                <a:solidFill>
                  <a:schemeClr val="tx1"/>
                </a:solidFill>
              </a:rPr>
              <a:t> 3: </a:t>
            </a:r>
            <a:r>
              <a:rPr lang="it-IT" sz="1600" b="1" dirty="0" err="1">
                <a:solidFill>
                  <a:schemeClr val="tx1"/>
                </a:solidFill>
              </a:rPr>
              <a:t>Sectoral</a:t>
            </a:r>
            <a:r>
              <a:rPr lang="it-IT" sz="1600" b="1" dirty="0">
                <a:solidFill>
                  <a:schemeClr val="tx1"/>
                </a:solidFill>
              </a:rPr>
              <a:t> digital skills </a:t>
            </a:r>
            <a:r>
              <a:rPr lang="it-IT" sz="1600" b="1" dirty="0" err="1">
                <a:solidFill>
                  <a:schemeClr val="tx1"/>
                </a:solidFill>
              </a:rPr>
              <a:t>academies</a:t>
            </a:r>
            <a:r>
              <a:rPr lang="it-IT" sz="1600" b="1" dirty="0">
                <a:solidFill>
                  <a:schemeClr val="tx1"/>
                </a:solidFill>
              </a:rPr>
              <a:t>: Quantum Skills Digital Academy </a:t>
            </a:r>
            <a:r>
              <a:rPr lang="it-IT" sz="1600" dirty="0">
                <a:solidFill>
                  <a:schemeClr val="tx1"/>
                </a:solidFill>
              </a:rPr>
              <a:t>(ID: DIGITAL-2025-SKILLS-08-QUANTUM-ACADEMY-STEP)</a:t>
            </a:r>
            <a:br>
              <a:rPr lang="it-IT" sz="1600" dirty="0">
                <a:solidFill>
                  <a:schemeClr val="tx1"/>
                </a:solidFill>
              </a:rPr>
            </a:br>
            <a:r>
              <a:rPr lang="it-IT" sz="1600" dirty="0">
                <a:solidFill>
                  <a:schemeClr val="tx1"/>
                </a:solidFill>
              </a:rPr>
              <a:t>La Quantum Skills Digital Academy fungerà da entità unica e centrale per fornire formazione specializzata sulle tecnologie quantistiche ed esperienza pratica a diversi livelli, e svolgerà un ruolo importante nel contribuire agli obiettivi della Dichiarazione Europea sulle Tecnologie Quantistiche nel settore dello sviluppo e della formazione delle competenze quantistiche.</a:t>
            </a:r>
            <a:br>
              <a:rPr lang="it-IT" sz="1600" dirty="0">
                <a:solidFill>
                  <a:schemeClr val="tx1"/>
                </a:solidFill>
              </a:rPr>
            </a:br>
            <a:r>
              <a:rPr lang="it-IT" sz="1600" b="1" dirty="0">
                <a:solidFill>
                  <a:schemeClr val="tx1"/>
                </a:solidFill>
              </a:rPr>
              <a:t>Budget: € 10.000.000</a:t>
            </a:r>
            <a:endParaRPr lang="it-IT" sz="1600" dirty="0">
              <a:solidFill>
                <a:schemeClr val="tx1"/>
              </a:solidFill>
            </a:endParaRPr>
          </a:p>
          <a:p>
            <a:endParaRPr lang="it-IT" sz="1600" dirty="0">
              <a:solidFill>
                <a:schemeClr val="tx1"/>
              </a:solidFill>
            </a:endParaRPr>
          </a:p>
        </p:txBody>
      </p:sp>
    </p:spTree>
    <p:extLst>
      <p:ext uri="{BB962C8B-B14F-4D97-AF65-F5344CB8AC3E}">
        <p14:creationId xmlns:p14="http://schemas.microsoft.com/office/powerpoint/2010/main" val="1576600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2D5627-472F-4F52-8B56-6D85F6B0CD4D}"/>
              </a:ext>
            </a:extLst>
          </p:cNvPr>
          <p:cNvSpPr>
            <a:spLocks noGrp="1"/>
          </p:cNvSpPr>
          <p:nvPr>
            <p:ph type="title"/>
          </p:nvPr>
        </p:nvSpPr>
        <p:spPr>
          <a:xfrm>
            <a:off x="2282006" y="5574986"/>
            <a:ext cx="8534400" cy="1507067"/>
          </a:xfrm>
        </p:spPr>
        <p:txBody>
          <a:bodyPr/>
          <a:lstStyle/>
          <a:p>
            <a:r>
              <a:rPr lang="it-IT" dirty="0"/>
              <a:t>BANDI EUROPEI APERTI</a:t>
            </a:r>
          </a:p>
        </p:txBody>
      </p:sp>
      <p:sp>
        <p:nvSpPr>
          <p:cNvPr id="3" name="Segnaposto contenuto 2">
            <a:extLst>
              <a:ext uri="{FF2B5EF4-FFF2-40B4-BE49-F238E27FC236}">
                <a16:creationId xmlns:a16="http://schemas.microsoft.com/office/drawing/2014/main" id="{5AC35184-4F09-41A3-B0C0-83B25597ECFF}"/>
              </a:ext>
            </a:extLst>
          </p:cNvPr>
          <p:cNvSpPr>
            <a:spLocks noGrp="1"/>
          </p:cNvSpPr>
          <p:nvPr>
            <p:ph idx="1"/>
          </p:nvPr>
        </p:nvSpPr>
        <p:spPr>
          <a:xfrm>
            <a:off x="568708" y="1398069"/>
            <a:ext cx="11212613" cy="3615267"/>
          </a:xfrm>
        </p:spPr>
        <p:txBody>
          <a:bodyPr>
            <a:noAutofit/>
          </a:bodyPr>
          <a:lstStyle/>
          <a:p>
            <a:pPr marL="0" indent="0">
              <a:buNone/>
            </a:pPr>
            <a:r>
              <a:rPr lang="it-IT" sz="1800" b="1" dirty="0">
                <a:solidFill>
                  <a:schemeClr val="tx1"/>
                </a:solidFill>
              </a:rPr>
              <a:t>Bando AI </a:t>
            </a:r>
            <a:r>
              <a:rPr lang="it-IT" sz="1800" b="1" dirty="0" err="1">
                <a:solidFill>
                  <a:schemeClr val="tx1"/>
                </a:solidFill>
              </a:rPr>
              <a:t>Continent</a:t>
            </a:r>
            <a:r>
              <a:rPr lang="it-IT" sz="1800" b="1" dirty="0">
                <a:solidFill>
                  <a:schemeClr val="tx1"/>
                </a:solidFill>
              </a:rPr>
              <a:t> (DIGITAL-2025-AI-08)</a:t>
            </a:r>
          </a:p>
          <a:p>
            <a:r>
              <a:rPr lang="it-IT" sz="1800" dirty="0">
                <a:solidFill>
                  <a:schemeClr val="tx1"/>
                </a:solidFill>
              </a:rPr>
              <a:t>Il bando comprende 5 </a:t>
            </a:r>
            <a:r>
              <a:rPr lang="it-IT" sz="1800" dirty="0" err="1">
                <a:solidFill>
                  <a:schemeClr val="tx1"/>
                </a:solidFill>
              </a:rPr>
              <a:t>topic</a:t>
            </a:r>
            <a:r>
              <a:rPr lang="it-IT" sz="1800" dirty="0">
                <a:solidFill>
                  <a:schemeClr val="tx1"/>
                </a:solidFill>
              </a:rPr>
              <a:t>:</a:t>
            </a:r>
            <a:br>
              <a:rPr lang="it-IT" sz="1800" dirty="0">
                <a:solidFill>
                  <a:schemeClr val="tx1"/>
                </a:solidFill>
              </a:rPr>
            </a:br>
            <a:r>
              <a:rPr lang="it-IT" sz="1800" b="1" dirty="0">
                <a:solidFill>
                  <a:schemeClr val="tx1"/>
                </a:solidFill>
              </a:rPr>
              <a:t>1. </a:t>
            </a:r>
            <a:r>
              <a:rPr lang="it-IT" sz="1800" b="1" dirty="0" err="1">
                <a:solidFill>
                  <a:schemeClr val="tx1"/>
                </a:solidFill>
              </a:rPr>
              <a:t>Apply</a:t>
            </a:r>
            <a:r>
              <a:rPr lang="it-IT" sz="1800" b="1" dirty="0">
                <a:solidFill>
                  <a:schemeClr val="tx1"/>
                </a:solidFill>
              </a:rPr>
              <a:t> AI: </a:t>
            </a:r>
            <a:r>
              <a:rPr lang="it-IT" sz="1800" b="1" dirty="0" err="1">
                <a:solidFill>
                  <a:schemeClr val="tx1"/>
                </a:solidFill>
              </a:rPr>
              <a:t>GenAI</a:t>
            </a:r>
            <a:r>
              <a:rPr lang="it-IT" sz="1800" b="1" dirty="0">
                <a:solidFill>
                  <a:schemeClr val="tx1"/>
                </a:solidFill>
              </a:rPr>
              <a:t> for the public </a:t>
            </a:r>
            <a:r>
              <a:rPr lang="it-IT" sz="1800" b="1" dirty="0" err="1">
                <a:solidFill>
                  <a:schemeClr val="tx1"/>
                </a:solidFill>
              </a:rPr>
              <a:t>administrations</a:t>
            </a:r>
            <a:r>
              <a:rPr lang="it-IT" sz="1800" dirty="0">
                <a:solidFill>
                  <a:schemeClr val="tx1"/>
                </a:solidFill>
              </a:rPr>
              <a:t> (ID: DIGITAL-2025-AI-08-SUPPLY-AI)</a:t>
            </a:r>
            <a:br>
              <a:rPr lang="it-IT" sz="1800" dirty="0">
                <a:solidFill>
                  <a:schemeClr val="tx1"/>
                </a:solidFill>
              </a:rPr>
            </a:br>
            <a:r>
              <a:rPr lang="it-IT" sz="1800" dirty="0">
                <a:solidFill>
                  <a:schemeClr val="tx1"/>
                </a:solidFill>
              </a:rPr>
              <a:t>Obiettivo: accelerare l'adozione della </a:t>
            </a:r>
            <a:r>
              <a:rPr lang="it-IT" sz="1800" dirty="0" err="1">
                <a:solidFill>
                  <a:schemeClr val="tx1"/>
                </a:solidFill>
              </a:rPr>
              <a:t>GenAI</a:t>
            </a:r>
            <a:r>
              <a:rPr lang="it-IT" sz="1800" dirty="0">
                <a:solidFill>
                  <a:schemeClr val="tx1"/>
                </a:solidFill>
              </a:rPr>
              <a:t> nelle pubbliche amministrazioni sostenendo tre o quattro progetti pilota. Ogni progetto pilota comprenderà uno o più casi d'uso in cui le soluzioni </a:t>
            </a:r>
            <a:r>
              <a:rPr lang="it-IT" sz="1800" dirty="0" err="1">
                <a:solidFill>
                  <a:schemeClr val="tx1"/>
                </a:solidFill>
              </a:rPr>
              <a:t>GenAI</a:t>
            </a:r>
            <a:r>
              <a:rPr lang="it-IT" sz="1800" dirty="0">
                <a:solidFill>
                  <a:schemeClr val="tx1"/>
                </a:solidFill>
              </a:rPr>
              <a:t> europee saranno sviluppate e applicate nelle amministrazioni pubbliche dei Paesi coinvolti.</a:t>
            </a:r>
            <a:br>
              <a:rPr lang="it-IT" sz="1800" dirty="0">
                <a:solidFill>
                  <a:schemeClr val="tx1"/>
                </a:solidFill>
              </a:rPr>
            </a:br>
            <a:r>
              <a:rPr lang="it-IT" sz="1800" b="1" dirty="0">
                <a:solidFill>
                  <a:schemeClr val="tx1"/>
                </a:solidFill>
              </a:rPr>
              <a:t>Budget: € 21.000.000</a:t>
            </a:r>
            <a:endParaRPr lang="it-IT" sz="1800" dirty="0">
              <a:solidFill>
                <a:schemeClr val="tx1"/>
              </a:solidFill>
            </a:endParaRPr>
          </a:p>
          <a:p>
            <a:r>
              <a:rPr lang="it-IT" sz="1800" b="1" dirty="0">
                <a:solidFill>
                  <a:schemeClr val="tx1"/>
                </a:solidFill>
              </a:rPr>
              <a:t>2. Data </a:t>
            </a:r>
            <a:r>
              <a:rPr lang="it-IT" sz="1800" b="1" dirty="0" err="1">
                <a:solidFill>
                  <a:schemeClr val="tx1"/>
                </a:solidFill>
              </a:rPr>
              <a:t>Spaces</a:t>
            </a:r>
            <a:r>
              <a:rPr lang="it-IT" sz="1800" b="1" dirty="0">
                <a:solidFill>
                  <a:schemeClr val="tx1"/>
                </a:solidFill>
              </a:rPr>
              <a:t> Support Centre</a:t>
            </a:r>
            <a:r>
              <a:rPr lang="it-IT" sz="1800" dirty="0">
                <a:solidFill>
                  <a:schemeClr val="tx1"/>
                </a:solidFill>
              </a:rPr>
              <a:t> (ID: DIGITAL-2025-AI-08-DS-SUPPORT)</a:t>
            </a:r>
            <a:br>
              <a:rPr lang="it-IT" sz="1800" dirty="0">
                <a:solidFill>
                  <a:schemeClr val="tx1"/>
                </a:solidFill>
              </a:rPr>
            </a:br>
            <a:r>
              <a:rPr lang="it-IT" sz="1800" dirty="0">
                <a:solidFill>
                  <a:schemeClr val="tx1"/>
                </a:solidFill>
              </a:rPr>
              <a:t>Il </a:t>
            </a:r>
            <a:r>
              <a:rPr lang="it-IT" sz="1800" dirty="0" err="1">
                <a:solidFill>
                  <a:schemeClr val="tx1"/>
                </a:solidFill>
              </a:rPr>
              <a:t>topic</a:t>
            </a:r>
            <a:r>
              <a:rPr lang="it-IT" sz="1800" dirty="0">
                <a:solidFill>
                  <a:schemeClr val="tx1"/>
                </a:solidFill>
              </a:rPr>
              <a:t> mira all'identificazione di un consorzio che assicuri la continuazione del Data </a:t>
            </a:r>
            <a:r>
              <a:rPr lang="it-IT" sz="1800" dirty="0" err="1">
                <a:solidFill>
                  <a:schemeClr val="tx1"/>
                </a:solidFill>
              </a:rPr>
              <a:t>Spaces</a:t>
            </a:r>
            <a:r>
              <a:rPr lang="it-IT" sz="1800" dirty="0">
                <a:solidFill>
                  <a:schemeClr val="tx1"/>
                </a:solidFill>
              </a:rPr>
              <a:t> Support Centre (DSSC), il centro che coordina tutte le azioni relative agli spazi di dati comuni europei per garantire che si sviluppino in modo coerente, siano interoperabili e beneficino di economie di scala grazie all'uso di pratiche, componenti (denominati “building </a:t>
            </a:r>
            <a:r>
              <a:rPr lang="it-IT" sz="1800" dirty="0" err="1">
                <a:solidFill>
                  <a:schemeClr val="tx1"/>
                </a:solidFill>
              </a:rPr>
              <a:t>blocks</a:t>
            </a:r>
            <a:r>
              <a:rPr lang="it-IT" sz="1800" dirty="0">
                <a:solidFill>
                  <a:schemeClr val="tx1"/>
                </a:solidFill>
              </a:rPr>
              <a:t>”), protocolli e strumenti comuni (ad esempio, implementazioni software o servizi che implementano i building </a:t>
            </a:r>
            <a:r>
              <a:rPr lang="it-IT" sz="1800" dirty="0" err="1">
                <a:solidFill>
                  <a:schemeClr val="tx1"/>
                </a:solidFill>
              </a:rPr>
              <a:t>blocks</a:t>
            </a:r>
            <a:r>
              <a:rPr lang="it-IT" sz="1800" dirty="0">
                <a:solidFill>
                  <a:schemeClr val="tx1"/>
                </a:solidFill>
              </a:rPr>
              <a:t>).</a:t>
            </a:r>
            <a:br>
              <a:rPr lang="it-IT" sz="1800" dirty="0">
                <a:solidFill>
                  <a:schemeClr val="tx1"/>
                </a:solidFill>
              </a:rPr>
            </a:br>
            <a:r>
              <a:rPr lang="it-IT" sz="1800" b="1" dirty="0">
                <a:solidFill>
                  <a:schemeClr val="tx1"/>
                </a:solidFill>
              </a:rPr>
              <a:t>Budget: € 10.000.000</a:t>
            </a:r>
            <a:endParaRPr lang="it-IT" sz="1800" dirty="0">
              <a:solidFill>
                <a:schemeClr val="tx1"/>
              </a:solidFill>
            </a:endParaRPr>
          </a:p>
          <a:p>
            <a:endParaRPr lang="it-IT" sz="1800" dirty="0">
              <a:solidFill>
                <a:schemeClr val="tx1"/>
              </a:solidFill>
            </a:endParaRPr>
          </a:p>
        </p:txBody>
      </p:sp>
    </p:spTree>
    <p:extLst>
      <p:ext uri="{BB962C8B-B14F-4D97-AF65-F5344CB8AC3E}">
        <p14:creationId xmlns:p14="http://schemas.microsoft.com/office/powerpoint/2010/main" val="3522328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D2CE6-8749-4E87-8778-66CD486E1A56}"/>
              </a:ext>
            </a:extLst>
          </p:cNvPr>
          <p:cNvSpPr>
            <a:spLocks noGrp="1"/>
          </p:cNvSpPr>
          <p:nvPr>
            <p:ph type="title"/>
          </p:nvPr>
        </p:nvSpPr>
        <p:spPr/>
        <p:txBody>
          <a:bodyPr/>
          <a:lstStyle/>
          <a:p>
            <a:r>
              <a:rPr lang="it-IT" dirty="0"/>
              <a:t>BANDI EUROPEI APERTI </a:t>
            </a:r>
          </a:p>
        </p:txBody>
      </p:sp>
      <p:sp>
        <p:nvSpPr>
          <p:cNvPr id="3" name="Segnaposto contenuto 2">
            <a:extLst>
              <a:ext uri="{FF2B5EF4-FFF2-40B4-BE49-F238E27FC236}">
                <a16:creationId xmlns:a16="http://schemas.microsoft.com/office/drawing/2014/main" id="{C6041BC6-5D2E-4143-8CDF-A76BCC8C79BD}"/>
              </a:ext>
            </a:extLst>
          </p:cNvPr>
          <p:cNvSpPr>
            <a:spLocks noGrp="1"/>
          </p:cNvSpPr>
          <p:nvPr>
            <p:ph idx="1"/>
          </p:nvPr>
        </p:nvSpPr>
        <p:spPr>
          <a:xfrm>
            <a:off x="684211" y="685800"/>
            <a:ext cx="10481093" cy="3615267"/>
          </a:xfrm>
        </p:spPr>
        <p:txBody>
          <a:bodyPr>
            <a:normAutofit/>
          </a:bodyPr>
          <a:lstStyle/>
          <a:p>
            <a:r>
              <a:rPr lang="it-IT" sz="2400" b="1" dirty="0">
                <a:solidFill>
                  <a:schemeClr val="tx1"/>
                </a:solidFill>
              </a:rPr>
              <a:t>Digital </a:t>
            </a:r>
            <a:r>
              <a:rPr lang="it-IT" sz="2400" b="1" dirty="0" err="1">
                <a:solidFill>
                  <a:schemeClr val="tx1"/>
                </a:solidFill>
              </a:rPr>
              <a:t>solutions</a:t>
            </a:r>
            <a:r>
              <a:rPr lang="it-IT" sz="2400" b="1" dirty="0">
                <a:solidFill>
                  <a:schemeClr val="tx1"/>
                </a:solidFill>
              </a:rPr>
              <a:t> for </a:t>
            </a:r>
            <a:r>
              <a:rPr lang="it-IT" sz="2400" b="1" dirty="0" err="1">
                <a:solidFill>
                  <a:schemeClr val="tx1"/>
                </a:solidFill>
              </a:rPr>
              <a:t>regulatory</a:t>
            </a:r>
            <a:r>
              <a:rPr lang="it-IT" sz="2400" b="1" dirty="0">
                <a:solidFill>
                  <a:schemeClr val="tx1"/>
                </a:solidFill>
              </a:rPr>
              <a:t> compliance </a:t>
            </a:r>
            <a:r>
              <a:rPr lang="it-IT" sz="2400" b="1" dirty="0" err="1">
                <a:solidFill>
                  <a:schemeClr val="tx1"/>
                </a:solidFill>
              </a:rPr>
              <a:t>through</a:t>
            </a:r>
            <a:r>
              <a:rPr lang="it-IT" sz="2400" b="1" dirty="0">
                <a:solidFill>
                  <a:schemeClr val="tx1"/>
                </a:solidFill>
              </a:rPr>
              <a:t> data</a:t>
            </a:r>
            <a:r>
              <a:rPr lang="it-IT" sz="2400" dirty="0">
                <a:solidFill>
                  <a:schemeClr val="tx1"/>
                </a:solidFill>
              </a:rPr>
              <a:t> (ID: DIGITAL-2025-AI-08-COMPLIANCE)</a:t>
            </a:r>
            <a:br>
              <a:rPr lang="it-IT" sz="2400" dirty="0">
                <a:solidFill>
                  <a:schemeClr val="tx1"/>
                </a:solidFill>
              </a:rPr>
            </a:br>
            <a:r>
              <a:rPr lang="it-IT" sz="2400" dirty="0">
                <a:solidFill>
                  <a:schemeClr val="tx1"/>
                </a:solidFill>
              </a:rPr>
              <a:t>Questo </a:t>
            </a:r>
            <a:r>
              <a:rPr lang="it-IT" sz="2400" dirty="0" err="1">
                <a:solidFill>
                  <a:schemeClr val="tx1"/>
                </a:solidFill>
              </a:rPr>
              <a:t>topic</a:t>
            </a:r>
            <a:r>
              <a:rPr lang="it-IT" sz="2400" dirty="0">
                <a:solidFill>
                  <a:schemeClr val="tx1"/>
                </a:solidFill>
              </a:rPr>
              <a:t> sosterrà progetti che sperimentano soluzioni digitali per la trasmissione di informazioni rilevanti per la conformità alla legislazione dell'UE (ad esempio, regolamenti su questioni ambientali) e per automatizzare il processo di conformità per una serie di casi d'uso pilota.</a:t>
            </a:r>
            <a:br>
              <a:rPr lang="it-IT" sz="2400" dirty="0">
                <a:solidFill>
                  <a:schemeClr val="tx1"/>
                </a:solidFill>
              </a:rPr>
            </a:br>
            <a:r>
              <a:rPr lang="it-IT" sz="2400" b="1" dirty="0">
                <a:solidFill>
                  <a:schemeClr val="tx1"/>
                </a:solidFill>
              </a:rPr>
              <a:t>Budget: € 8.000.000</a:t>
            </a:r>
            <a:endParaRPr lang="it-IT" sz="2400" dirty="0">
              <a:solidFill>
                <a:schemeClr val="tx1"/>
              </a:solidFill>
            </a:endParaRPr>
          </a:p>
        </p:txBody>
      </p:sp>
    </p:spTree>
    <p:extLst>
      <p:ext uri="{BB962C8B-B14F-4D97-AF65-F5344CB8AC3E}">
        <p14:creationId xmlns:p14="http://schemas.microsoft.com/office/powerpoint/2010/main" val="1124923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2A2E53-12E3-43EF-9042-32881F14FA58}"/>
              </a:ext>
            </a:extLst>
          </p:cNvPr>
          <p:cNvSpPr>
            <a:spLocks noGrp="1"/>
          </p:cNvSpPr>
          <p:nvPr>
            <p:ph type="title"/>
          </p:nvPr>
        </p:nvSpPr>
        <p:spPr/>
        <p:txBody>
          <a:bodyPr/>
          <a:lstStyle/>
          <a:p>
            <a:r>
              <a:rPr lang="it-IT"/>
              <a:t>CINZIA BOSCHIERO</a:t>
            </a:r>
          </a:p>
        </p:txBody>
      </p:sp>
      <p:sp>
        <p:nvSpPr>
          <p:cNvPr id="3" name="Segnaposto contenuto 2">
            <a:extLst>
              <a:ext uri="{FF2B5EF4-FFF2-40B4-BE49-F238E27FC236}">
                <a16:creationId xmlns:a16="http://schemas.microsoft.com/office/drawing/2014/main" id="{4D058413-B063-4A3B-AD94-CA4D3B51D6E5}"/>
              </a:ext>
            </a:extLst>
          </p:cNvPr>
          <p:cNvSpPr>
            <a:spLocks noGrp="1"/>
          </p:cNvSpPr>
          <p:nvPr>
            <p:ph idx="1"/>
          </p:nvPr>
        </p:nvSpPr>
        <p:spPr/>
        <p:txBody>
          <a:bodyPr>
            <a:normAutofit lnSpcReduction="10000"/>
          </a:bodyPr>
          <a:lstStyle/>
          <a:p>
            <a:r>
              <a:rPr lang="it-IT" sz="1800" dirty="0">
                <a:effectLst/>
                <a:latin typeface="Calibri" panose="020F0502020204030204" pitchFamily="34" charset="0"/>
                <a:ea typeface="Calibri" panose="020F0502020204030204" pitchFamily="34" charset="0"/>
              </a:rPr>
              <a:t>Giornalista professionista, specializzata su tematiche europee (bandi, finanziamenti, progetti di ricerca) e in attività di </a:t>
            </a:r>
            <a:r>
              <a:rPr lang="it-IT" sz="1800" dirty="0" err="1">
                <a:effectLst/>
                <a:latin typeface="Calibri" panose="020F0502020204030204" pitchFamily="34" charset="0"/>
                <a:ea typeface="Calibri" panose="020F0502020204030204" pitchFamily="34" charset="0"/>
              </a:rPr>
              <a:t>dissemination</a:t>
            </a:r>
            <a:r>
              <a:rPr lang="it-IT" sz="1800" dirty="0">
                <a:effectLst/>
                <a:latin typeface="Calibri" panose="020F0502020204030204" pitchFamily="34" charset="0"/>
                <a:ea typeface="Calibri" panose="020F0502020204030204" pitchFamily="34" charset="0"/>
              </a:rPr>
              <a:t> e formazione avanzata. E’ </a:t>
            </a:r>
            <a:r>
              <a:rPr lang="it-IT" sz="1800" dirty="0" err="1">
                <a:effectLst/>
                <a:latin typeface="Calibri" panose="020F0502020204030204" pitchFamily="34" charset="0"/>
                <a:ea typeface="Calibri" panose="020F0502020204030204" pitchFamily="34" charset="0"/>
              </a:rPr>
              <a:t>vicepresidene</a:t>
            </a:r>
            <a:r>
              <a:rPr lang="it-IT" sz="1800" dirty="0">
                <a:effectLst/>
                <a:latin typeface="Calibri" panose="020F0502020204030204" pitchFamily="34" charset="0"/>
                <a:ea typeface="Calibri" panose="020F0502020204030204" pitchFamily="34" charset="0"/>
              </a:rPr>
              <a:t> della associazione europea dei giornalisti scientifici EUSJA, fa parte del direttivo di UGIS e del direttivo di GUS Lombardia.  Lavora in Italia e all’estero. E’ fondatrice e titolare della agenzia di stampa ECPARTNERS specializzata in realizzazione di format televisivi e radiofonici su temi europei (Salute, AI, Cybersecurity, Gender etc.). Ha diverse rubriche giornalistiche fisse su temi europei (ITALIAOGGI7- “inserto PMI”, </a:t>
            </a:r>
            <a:r>
              <a:rPr lang="it-IT" sz="1800" dirty="0" err="1">
                <a:effectLst/>
                <a:latin typeface="Calibri" panose="020F0502020204030204" pitchFamily="34" charset="0"/>
                <a:ea typeface="Calibri" panose="020F0502020204030204" pitchFamily="34" charset="0"/>
              </a:rPr>
              <a:t>Affaritaliani</a:t>
            </a:r>
            <a:r>
              <a:rPr lang="it-IT" sz="1800" dirty="0">
                <a:effectLst/>
                <a:latin typeface="Calibri" panose="020F0502020204030204" pitchFamily="34" charset="0"/>
                <a:ea typeface="Calibri" panose="020F0502020204030204" pitchFamily="34" charset="0"/>
              </a:rPr>
              <a:t> – “Pillole d’Europa”, mensile PMI “Sportello Europa”, Panorama Sanità “A domanda, risposta”; rubriche televisive EUROCHAT, EUROPAINFORMA, EUROPAINSALUTE etc.). Lavora a progetto come responsabile ufficio stampa per associazioni, enti e imprese. E’ ufficio stampa della FAST. E’ stata Direttrice della Comunicazione  e delle Relazioni Internazionali della Provincia di Milano, è stata responsabile ufficio stampa per ASST G.PINI, per IRCCS Ist. Neurologico Italiano, e per Istituto nazionale dei Tumori di via </a:t>
            </a:r>
            <a:r>
              <a:rPr lang="it-IT" sz="1800" dirty="0" err="1">
                <a:effectLst/>
                <a:latin typeface="Calibri" panose="020F0502020204030204" pitchFamily="34" charset="0"/>
                <a:ea typeface="Calibri" panose="020F0502020204030204" pitchFamily="34" charset="0"/>
              </a:rPr>
              <a:t>Venezian</a:t>
            </a:r>
            <a:r>
              <a:rPr lang="it-IT" sz="1800" dirty="0">
                <a:effectLst/>
                <a:latin typeface="Calibri" panose="020F0502020204030204" pitchFamily="34" charset="0"/>
                <a:ea typeface="Calibri" panose="020F0502020204030204" pitchFamily="34" charset="0"/>
              </a:rPr>
              <a:t> per diversi anni</a:t>
            </a:r>
            <a:endParaRPr lang="it-IT" dirty="0"/>
          </a:p>
        </p:txBody>
      </p:sp>
    </p:spTree>
    <p:extLst>
      <p:ext uri="{BB962C8B-B14F-4D97-AF65-F5344CB8AC3E}">
        <p14:creationId xmlns:p14="http://schemas.microsoft.com/office/powerpoint/2010/main" val="4079332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44098A-27BD-497F-88F9-DBFF1A6711A6}"/>
              </a:ext>
            </a:extLst>
          </p:cNvPr>
          <p:cNvSpPr>
            <a:spLocks noGrp="1"/>
          </p:cNvSpPr>
          <p:nvPr>
            <p:ph type="title"/>
          </p:nvPr>
        </p:nvSpPr>
        <p:spPr/>
        <p:txBody>
          <a:bodyPr/>
          <a:lstStyle/>
          <a:p>
            <a:r>
              <a:rPr lang="it-IT" dirty="0"/>
              <a:t>BANDI EUROPEI APERTI</a:t>
            </a:r>
          </a:p>
        </p:txBody>
      </p:sp>
      <p:sp>
        <p:nvSpPr>
          <p:cNvPr id="3" name="Segnaposto contenuto 2">
            <a:extLst>
              <a:ext uri="{FF2B5EF4-FFF2-40B4-BE49-F238E27FC236}">
                <a16:creationId xmlns:a16="http://schemas.microsoft.com/office/drawing/2014/main" id="{EB55CCFB-62C8-4000-A080-742955C265C3}"/>
              </a:ext>
            </a:extLst>
          </p:cNvPr>
          <p:cNvSpPr>
            <a:spLocks noGrp="1"/>
          </p:cNvSpPr>
          <p:nvPr>
            <p:ph idx="1"/>
          </p:nvPr>
        </p:nvSpPr>
        <p:spPr>
          <a:xfrm>
            <a:off x="684211" y="685800"/>
            <a:ext cx="9653321" cy="3615267"/>
          </a:xfrm>
        </p:spPr>
        <p:txBody>
          <a:bodyPr/>
          <a:lstStyle/>
          <a:p>
            <a:pPr algn="just"/>
            <a:r>
              <a:rPr lang="it-IT" dirty="0">
                <a:solidFill>
                  <a:schemeClr val="tx1"/>
                </a:solidFill>
                <a:effectLst/>
              </a:rPr>
              <a:t>E' stato pubblicato sulla Gazzetta UE il nuovo </a:t>
            </a:r>
            <a:r>
              <a:rPr lang="it-IT" b="1" dirty="0">
                <a:solidFill>
                  <a:schemeClr val="tx1"/>
                </a:solidFill>
                <a:effectLst/>
              </a:rPr>
              <a:t>invito a presentare proposte relativo ad Erasmus+</a:t>
            </a:r>
            <a:r>
              <a:rPr lang="it-IT" dirty="0">
                <a:solidFill>
                  <a:schemeClr val="tx1"/>
                </a:solidFill>
                <a:effectLst/>
              </a:rPr>
              <a:t>, </a:t>
            </a:r>
            <a:r>
              <a:rPr lang="it-IT" b="1" dirty="0">
                <a:solidFill>
                  <a:schemeClr val="tx1"/>
                </a:solidFill>
                <a:effectLst/>
              </a:rPr>
              <a:t>il programma dell’UE per l’istruzione, la formazione, la gioventù e lo sport.</a:t>
            </a:r>
            <a:endParaRPr lang="it-IT" dirty="0">
              <a:solidFill>
                <a:schemeClr val="tx1"/>
              </a:solidFill>
              <a:effectLst/>
            </a:endParaRPr>
          </a:p>
          <a:p>
            <a:r>
              <a:rPr lang="it-IT" dirty="0">
                <a:solidFill>
                  <a:schemeClr val="tx1"/>
                </a:solidFill>
              </a:rPr>
              <a:t>Con un </a:t>
            </a:r>
            <a:r>
              <a:rPr lang="it-IT" b="1" dirty="0">
                <a:solidFill>
                  <a:schemeClr val="tx1"/>
                </a:solidFill>
              </a:rPr>
              <a:t>aumento del 6,5% delle risorse</a:t>
            </a:r>
            <a:r>
              <a:rPr lang="it-IT" dirty="0">
                <a:solidFill>
                  <a:schemeClr val="tx1"/>
                </a:solidFill>
              </a:rPr>
              <a:t> rispetto allo scorso anno, il bando per il 2025 dispone di uno stanziamento di </a:t>
            </a:r>
            <a:r>
              <a:rPr lang="it-IT" b="1" dirty="0">
                <a:solidFill>
                  <a:schemeClr val="tx1"/>
                </a:solidFill>
              </a:rPr>
              <a:t>circa 5 miliardi di euro</a:t>
            </a:r>
            <a:r>
              <a:rPr lang="it-IT" dirty="0">
                <a:solidFill>
                  <a:schemeClr val="tx1"/>
                </a:solidFill>
              </a:rPr>
              <a:t> per finanziare progetti riguardanti un’ampia gamma di misure e attività di</a:t>
            </a:r>
            <a:r>
              <a:rPr lang="it-IT" b="1" dirty="0">
                <a:solidFill>
                  <a:schemeClr val="tx1"/>
                </a:solidFill>
              </a:rPr>
              <a:t> mobilità, scambi e cooperazione</a:t>
            </a:r>
            <a:r>
              <a:rPr lang="it-IT" dirty="0">
                <a:solidFill>
                  <a:schemeClr val="tx1"/>
                </a:solidFill>
              </a:rPr>
              <a:t> nei settori target del programma.</a:t>
            </a:r>
          </a:p>
          <a:p>
            <a:endParaRPr lang="it-IT" dirty="0">
              <a:solidFill>
                <a:schemeClr val="tx1"/>
              </a:solidFill>
            </a:endParaRPr>
          </a:p>
        </p:txBody>
      </p:sp>
    </p:spTree>
    <p:extLst>
      <p:ext uri="{BB962C8B-B14F-4D97-AF65-F5344CB8AC3E}">
        <p14:creationId xmlns:p14="http://schemas.microsoft.com/office/powerpoint/2010/main" val="204345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E0F918-E6D5-4348-899E-10895DE1EE03}"/>
              </a:ext>
            </a:extLst>
          </p:cNvPr>
          <p:cNvSpPr>
            <a:spLocks noGrp="1"/>
          </p:cNvSpPr>
          <p:nvPr>
            <p:ph type="title"/>
          </p:nvPr>
        </p:nvSpPr>
        <p:spPr/>
        <p:txBody>
          <a:bodyPr/>
          <a:lstStyle/>
          <a:p>
            <a:r>
              <a:rPr lang="it-IT" dirty="0"/>
              <a:t>BANDI EUROPEI APERTI</a:t>
            </a:r>
          </a:p>
        </p:txBody>
      </p:sp>
      <p:sp>
        <p:nvSpPr>
          <p:cNvPr id="3" name="Segnaposto contenuto 2">
            <a:extLst>
              <a:ext uri="{FF2B5EF4-FFF2-40B4-BE49-F238E27FC236}">
                <a16:creationId xmlns:a16="http://schemas.microsoft.com/office/drawing/2014/main" id="{751FC377-C817-495C-8D95-2CA0B30850E9}"/>
              </a:ext>
            </a:extLst>
          </p:cNvPr>
          <p:cNvSpPr>
            <a:spLocks noGrp="1"/>
          </p:cNvSpPr>
          <p:nvPr>
            <p:ph idx="1"/>
          </p:nvPr>
        </p:nvSpPr>
        <p:spPr>
          <a:xfrm>
            <a:off x="684211" y="685800"/>
            <a:ext cx="10086457" cy="3615267"/>
          </a:xfrm>
        </p:spPr>
        <p:txBody>
          <a:bodyPr>
            <a:normAutofit/>
          </a:bodyPr>
          <a:lstStyle/>
          <a:p>
            <a:r>
              <a:rPr lang="it-IT" dirty="0">
                <a:solidFill>
                  <a:schemeClr val="tx1"/>
                </a:solidFill>
              </a:rPr>
              <a:t>La </a:t>
            </a:r>
            <a:r>
              <a:rPr lang="it-IT" b="1" dirty="0">
                <a:solidFill>
                  <a:schemeClr val="tx1"/>
                </a:solidFill>
              </a:rPr>
              <a:t>Commissione europea</a:t>
            </a:r>
            <a:r>
              <a:rPr lang="it-IT" dirty="0">
                <a:solidFill>
                  <a:schemeClr val="tx1"/>
                </a:solidFill>
              </a:rPr>
              <a:t> e lo </a:t>
            </a:r>
            <a:r>
              <a:rPr lang="it-IT" b="1" dirty="0">
                <a:solidFill>
                  <a:schemeClr val="tx1"/>
                </a:solidFill>
              </a:rPr>
              <a:t>European Union </a:t>
            </a:r>
            <a:r>
              <a:rPr lang="it-IT" b="1" dirty="0" err="1">
                <a:solidFill>
                  <a:schemeClr val="tx1"/>
                </a:solidFill>
              </a:rPr>
              <a:t>Intellectual</a:t>
            </a:r>
            <a:r>
              <a:rPr lang="it-IT" b="1" dirty="0">
                <a:solidFill>
                  <a:schemeClr val="tx1"/>
                </a:solidFill>
              </a:rPr>
              <a:t> </a:t>
            </a:r>
            <a:r>
              <a:rPr lang="it-IT" b="1" dirty="0" err="1">
                <a:solidFill>
                  <a:schemeClr val="tx1"/>
                </a:solidFill>
              </a:rPr>
              <a:t>Property</a:t>
            </a:r>
            <a:r>
              <a:rPr lang="it-IT" b="1" dirty="0">
                <a:solidFill>
                  <a:schemeClr val="tx1"/>
                </a:solidFill>
              </a:rPr>
              <a:t> Office (EUIPO)</a:t>
            </a:r>
            <a:r>
              <a:rPr lang="it-IT" dirty="0">
                <a:solidFill>
                  <a:schemeClr val="tx1"/>
                </a:solidFill>
              </a:rPr>
              <a:t> hanno lanciato lo </a:t>
            </a:r>
            <a:r>
              <a:rPr lang="it-IT" b="1" dirty="0">
                <a:solidFill>
                  <a:schemeClr val="tx1"/>
                </a:solidFill>
              </a:rPr>
              <a:t>SME Fund 2025 '</a:t>
            </a:r>
            <a:r>
              <a:rPr lang="it-IT" b="1" dirty="0" err="1">
                <a:solidFill>
                  <a:schemeClr val="tx1"/>
                </a:solidFill>
              </a:rPr>
              <a:t>Ideas</a:t>
            </a:r>
            <a:r>
              <a:rPr lang="it-IT" b="1" dirty="0">
                <a:solidFill>
                  <a:schemeClr val="tx1"/>
                </a:solidFill>
              </a:rPr>
              <a:t> Powered for business'</a:t>
            </a:r>
            <a:r>
              <a:rPr lang="it-IT" dirty="0">
                <a:solidFill>
                  <a:schemeClr val="tx1"/>
                </a:solidFill>
              </a:rPr>
              <a:t>, un programma di finanziamenti dedicato alle piccole e medie imprese per aiutarle a proteggere e valorizzare i loro asset immateriali.</a:t>
            </a:r>
          </a:p>
          <a:p>
            <a:r>
              <a:rPr lang="it-IT" dirty="0">
                <a:solidFill>
                  <a:schemeClr val="tx1"/>
                </a:solidFill>
              </a:rPr>
              <a:t>Lo </a:t>
            </a:r>
            <a:r>
              <a:rPr lang="it-IT" b="1" dirty="0">
                <a:solidFill>
                  <a:schemeClr val="tx1"/>
                </a:solidFill>
              </a:rPr>
              <a:t>SME Fund</a:t>
            </a:r>
            <a:r>
              <a:rPr lang="it-IT" dirty="0">
                <a:solidFill>
                  <a:schemeClr val="tx1"/>
                </a:solidFill>
              </a:rPr>
              <a:t> offre contributi economici per coprire i costi di </a:t>
            </a:r>
            <a:r>
              <a:rPr lang="it-IT" b="1" dirty="0">
                <a:solidFill>
                  <a:schemeClr val="tx1"/>
                </a:solidFill>
              </a:rPr>
              <a:t>registrazione e protezione della proprietà intellettuale (IPR)</a:t>
            </a:r>
            <a:r>
              <a:rPr lang="it-IT" dirty="0">
                <a:solidFill>
                  <a:schemeClr val="tx1"/>
                </a:solidFill>
              </a:rPr>
              <a:t>, tra cui </a:t>
            </a:r>
            <a:r>
              <a:rPr lang="it-IT" b="1" dirty="0">
                <a:solidFill>
                  <a:schemeClr val="tx1"/>
                </a:solidFill>
              </a:rPr>
              <a:t>brevetti, marchi, design industriale e nuove varietà vegetali</a:t>
            </a:r>
            <a:r>
              <a:rPr lang="it-IT" dirty="0">
                <a:solidFill>
                  <a:schemeClr val="tx1"/>
                </a:solidFill>
              </a:rPr>
              <a:t>. Il supporto finanziario sarà concesso sotto forma di </a:t>
            </a:r>
            <a:r>
              <a:rPr lang="it-IT" b="1" dirty="0">
                <a:solidFill>
                  <a:schemeClr val="tx1"/>
                </a:solidFill>
              </a:rPr>
              <a:t>voucher. </a:t>
            </a:r>
            <a:endParaRPr lang="it-IT" dirty="0">
              <a:solidFill>
                <a:schemeClr val="tx1"/>
              </a:solidFill>
            </a:endParaRPr>
          </a:p>
          <a:p>
            <a:r>
              <a:rPr lang="it-IT" dirty="0">
                <a:solidFill>
                  <a:schemeClr val="tx1"/>
                </a:solidFill>
              </a:rPr>
              <a:t>Possono richiedere i voucher le </a:t>
            </a:r>
            <a:r>
              <a:rPr lang="it-IT" b="1" dirty="0">
                <a:solidFill>
                  <a:schemeClr val="tx1"/>
                </a:solidFill>
              </a:rPr>
              <a:t>piccole o medie imprese</a:t>
            </a:r>
            <a:r>
              <a:rPr lang="it-IT" dirty="0">
                <a:solidFill>
                  <a:schemeClr val="tx1"/>
                </a:solidFill>
              </a:rPr>
              <a:t> </a:t>
            </a:r>
            <a:r>
              <a:rPr lang="it-IT" b="1" dirty="0">
                <a:solidFill>
                  <a:schemeClr val="tx1"/>
                </a:solidFill>
              </a:rPr>
              <a:t>(PMI)</a:t>
            </a:r>
            <a:r>
              <a:rPr lang="it-IT" dirty="0">
                <a:solidFill>
                  <a:schemeClr val="tx1"/>
                </a:solidFill>
              </a:rPr>
              <a:t> stabilite in uno degli Stati membri dell’UE o in Ucraina.</a:t>
            </a:r>
          </a:p>
          <a:p>
            <a:endParaRPr lang="it-IT" dirty="0">
              <a:solidFill>
                <a:schemeClr val="tx1"/>
              </a:solidFill>
            </a:endParaRPr>
          </a:p>
        </p:txBody>
      </p:sp>
    </p:spTree>
    <p:extLst>
      <p:ext uri="{BB962C8B-B14F-4D97-AF65-F5344CB8AC3E}">
        <p14:creationId xmlns:p14="http://schemas.microsoft.com/office/powerpoint/2010/main" val="1690314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8685B1-6A55-4891-908E-07998A6CB914}"/>
              </a:ext>
            </a:extLst>
          </p:cNvPr>
          <p:cNvSpPr>
            <a:spLocks noGrp="1"/>
          </p:cNvSpPr>
          <p:nvPr>
            <p:ph type="title"/>
          </p:nvPr>
        </p:nvSpPr>
        <p:spPr>
          <a:xfrm>
            <a:off x="2936523" y="5680866"/>
            <a:ext cx="8534400" cy="1507067"/>
          </a:xfrm>
        </p:spPr>
        <p:txBody>
          <a:bodyPr/>
          <a:lstStyle/>
          <a:p>
            <a:r>
              <a:rPr lang="it-IT" dirty="0"/>
              <a:t>SERVONO ESPERTI</a:t>
            </a:r>
          </a:p>
        </p:txBody>
      </p:sp>
      <p:sp>
        <p:nvSpPr>
          <p:cNvPr id="3" name="Segnaposto contenuto 2">
            <a:extLst>
              <a:ext uri="{FF2B5EF4-FFF2-40B4-BE49-F238E27FC236}">
                <a16:creationId xmlns:a16="http://schemas.microsoft.com/office/drawing/2014/main" id="{E97D8867-10B5-4652-AF8C-9517E8B1D8BA}"/>
              </a:ext>
            </a:extLst>
          </p:cNvPr>
          <p:cNvSpPr>
            <a:spLocks noGrp="1"/>
          </p:cNvSpPr>
          <p:nvPr>
            <p:ph idx="1"/>
          </p:nvPr>
        </p:nvSpPr>
        <p:spPr>
          <a:xfrm>
            <a:off x="528194" y="1407695"/>
            <a:ext cx="11135611" cy="3615267"/>
          </a:xfrm>
        </p:spPr>
        <p:txBody>
          <a:bodyPr>
            <a:noAutofit/>
          </a:bodyPr>
          <a:lstStyle/>
          <a:p>
            <a:r>
              <a:rPr lang="it-IT" sz="1800" dirty="0">
                <a:solidFill>
                  <a:schemeClr val="tx1"/>
                </a:solidFill>
              </a:rPr>
              <a:t>La Commissione europea ha lanciato una </a:t>
            </a:r>
            <a:r>
              <a:rPr lang="it-IT" sz="1800" b="1" dirty="0">
                <a:solidFill>
                  <a:schemeClr val="tx1"/>
                </a:solidFill>
              </a:rPr>
              <a:t>call per la costituzione di un panel scientifico</a:t>
            </a:r>
            <a:r>
              <a:rPr lang="it-IT" sz="1800" dirty="0">
                <a:solidFill>
                  <a:schemeClr val="tx1"/>
                </a:solidFill>
              </a:rPr>
              <a:t> composto da </a:t>
            </a:r>
            <a:r>
              <a:rPr lang="it-IT" sz="1800" b="1" dirty="0">
                <a:solidFill>
                  <a:schemeClr val="tx1"/>
                </a:solidFill>
              </a:rPr>
              <a:t>esperti indipendenti</a:t>
            </a:r>
            <a:r>
              <a:rPr lang="it-IT" sz="1800" dirty="0">
                <a:solidFill>
                  <a:schemeClr val="tx1"/>
                </a:solidFill>
              </a:rPr>
              <a:t> che avranno un ruolo chiave nel sostenere l’attuazione e la vigilanza sul </a:t>
            </a:r>
            <a:r>
              <a:rPr lang="it-IT" sz="1800" dirty="0">
                <a:solidFill>
                  <a:schemeClr val="tx1"/>
                </a:solidFill>
                <a:hlinkClick r:id="rId2">
                  <a:extLst>
                    <a:ext uri="{A12FA001-AC4F-418D-AE19-62706E023703}">
                      <ahyp:hlinkClr xmlns:ahyp="http://schemas.microsoft.com/office/drawing/2018/hyperlinkcolor" val="tx"/>
                    </a:ext>
                  </a:extLst>
                </a:hlinkClick>
              </a:rPr>
              <a:t>Regolamento europeo sull’intelligenza artificiale</a:t>
            </a:r>
            <a:r>
              <a:rPr lang="it-IT" sz="1800" dirty="0">
                <a:solidFill>
                  <a:schemeClr val="tx1"/>
                </a:solidFill>
              </a:rPr>
              <a:t>.</a:t>
            </a:r>
          </a:p>
          <a:p>
            <a:r>
              <a:rPr lang="it-IT" sz="1800" dirty="0">
                <a:solidFill>
                  <a:schemeClr val="tx1"/>
                </a:solidFill>
              </a:rPr>
              <a:t>Questo gruppo tecnico fornirà </a:t>
            </a:r>
            <a:r>
              <a:rPr lang="it-IT" sz="1800" b="1" dirty="0">
                <a:solidFill>
                  <a:schemeClr val="tx1"/>
                </a:solidFill>
              </a:rPr>
              <a:t>consulenza scientifica e metodologica</a:t>
            </a:r>
            <a:r>
              <a:rPr lang="it-IT" sz="1800" dirty="0">
                <a:solidFill>
                  <a:schemeClr val="tx1"/>
                </a:solidFill>
              </a:rPr>
              <a:t> all’</a:t>
            </a:r>
            <a:r>
              <a:rPr lang="it-IT" sz="1800" b="1" dirty="0">
                <a:solidFill>
                  <a:schemeClr val="tx1"/>
                </a:solidFill>
              </a:rPr>
              <a:t>Ufficio AI europeo</a:t>
            </a:r>
            <a:r>
              <a:rPr lang="it-IT" sz="1800" dirty="0">
                <a:solidFill>
                  <a:schemeClr val="tx1"/>
                </a:solidFill>
              </a:rPr>
              <a:t> e alle autorità nazionali, con un focus particolare sui </a:t>
            </a:r>
            <a:r>
              <a:rPr lang="it-IT" sz="1800" b="1" dirty="0">
                <a:solidFill>
                  <a:schemeClr val="tx1"/>
                </a:solidFill>
              </a:rPr>
              <a:t>modelli di intelligenza artificiale di uso generale</a:t>
            </a:r>
            <a:r>
              <a:rPr lang="it-IT" sz="1800" dirty="0">
                <a:solidFill>
                  <a:schemeClr val="tx1"/>
                </a:solidFill>
              </a:rPr>
              <a:t>. Il panel sarà incaricato di monitorare i </a:t>
            </a:r>
            <a:r>
              <a:rPr lang="it-IT" sz="1800" b="1" dirty="0">
                <a:solidFill>
                  <a:schemeClr val="tx1"/>
                </a:solidFill>
              </a:rPr>
              <a:t>rischi sistemici</a:t>
            </a:r>
            <a:r>
              <a:rPr lang="it-IT" sz="1800" dirty="0">
                <a:solidFill>
                  <a:schemeClr val="tx1"/>
                </a:solidFill>
              </a:rPr>
              <a:t>, sviluppare strumenti di </a:t>
            </a:r>
            <a:r>
              <a:rPr lang="it-IT" sz="1800" b="1" dirty="0">
                <a:solidFill>
                  <a:schemeClr val="tx1"/>
                </a:solidFill>
              </a:rPr>
              <a:t>valutazione delle capacità</a:t>
            </a:r>
            <a:r>
              <a:rPr lang="it-IT" sz="1800" dirty="0">
                <a:solidFill>
                  <a:schemeClr val="tx1"/>
                </a:solidFill>
              </a:rPr>
              <a:t>, contribuire alla </a:t>
            </a:r>
            <a:r>
              <a:rPr lang="it-IT" sz="1800" b="1" dirty="0">
                <a:solidFill>
                  <a:schemeClr val="tx1"/>
                </a:solidFill>
              </a:rPr>
              <a:t>classificazione dei modelli</a:t>
            </a:r>
            <a:r>
              <a:rPr lang="it-IT" sz="1800" dirty="0">
                <a:solidFill>
                  <a:schemeClr val="tx1"/>
                </a:solidFill>
              </a:rPr>
              <a:t>, e supportare attività di </a:t>
            </a:r>
            <a:r>
              <a:rPr lang="it-IT" sz="1800" b="1" dirty="0">
                <a:solidFill>
                  <a:schemeClr val="tx1"/>
                </a:solidFill>
              </a:rPr>
              <a:t>sorveglianza del mercato</a:t>
            </a:r>
            <a:r>
              <a:rPr lang="it-IT" sz="1800" dirty="0">
                <a:solidFill>
                  <a:schemeClr val="tx1"/>
                </a:solidFill>
              </a:rPr>
              <a:t>, anche su scala transfrontaliera.</a:t>
            </a:r>
          </a:p>
          <a:p>
            <a:r>
              <a:rPr lang="it-IT" sz="1800" dirty="0">
                <a:solidFill>
                  <a:schemeClr val="tx1"/>
                </a:solidFill>
              </a:rPr>
              <a:t>Il gruppo sarà composto da </a:t>
            </a:r>
            <a:r>
              <a:rPr lang="it-IT" sz="1800" b="1" dirty="0">
                <a:solidFill>
                  <a:schemeClr val="tx1"/>
                </a:solidFill>
              </a:rPr>
              <a:t>60 membri</a:t>
            </a:r>
            <a:r>
              <a:rPr lang="it-IT" sz="1800" dirty="0">
                <a:solidFill>
                  <a:schemeClr val="tx1"/>
                </a:solidFill>
              </a:rPr>
              <a:t>, nominati a titolo personale, con competenze </a:t>
            </a:r>
            <a:r>
              <a:rPr lang="it-IT" sz="1800" b="1" dirty="0">
                <a:solidFill>
                  <a:schemeClr val="tx1"/>
                </a:solidFill>
              </a:rPr>
              <a:t>multidisciplinari e interdisciplinari</a:t>
            </a:r>
            <a:r>
              <a:rPr lang="it-IT" sz="1800" dirty="0">
                <a:solidFill>
                  <a:schemeClr val="tx1"/>
                </a:solidFill>
              </a:rPr>
              <a:t> aggiornate sugli aspetti scientifici, tecnici o socio-tecnici dell’intelligenza artificiale e dei suoi impatti. Almeno l’80% dei membri dovrà essere cittadino di uno </a:t>
            </a:r>
            <a:r>
              <a:rPr lang="it-IT" sz="1800" b="1" dirty="0">
                <a:solidFill>
                  <a:schemeClr val="tx1"/>
                </a:solidFill>
              </a:rPr>
              <a:t>Stato membro dell’UE</a:t>
            </a:r>
            <a:r>
              <a:rPr lang="it-IT" sz="1800" dirty="0">
                <a:solidFill>
                  <a:schemeClr val="tx1"/>
                </a:solidFill>
              </a:rPr>
              <a:t> o di un paese </a:t>
            </a:r>
            <a:r>
              <a:rPr lang="it-IT" sz="1800" b="1" dirty="0">
                <a:solidFill>
                  <a:schemeClr val="tx1"/>
                </a:solidFill>
              </a:rPr>
              <a:t>dell’EFTA appartenente allo Spazio Economico Europeo</a:t>
            </a:r>
            <a:r>
              <a:rPr lang="it-IT" sz="1800" dirty="0">
                <a:solidFill>
                  <a:schemeClr val="tx1"/>
                </a:solidFill>
              </a:rPr>
              <a:t>. </a:t>
            </a:r>
          </a:p>
          <a:p>
            <a:r>
              <a:rPr lang="it-IT" sz="1800" dirty="0">
                <a:solidFill>
                  <a:schemeClr val="tx1"/>
                </a:solidFill>
              </a:rPr>
              <a:t>Possono candidarsi al panel scientifico esperti </a:t>
            </a:r>
            <a:r>
              <a:rPr lang="it-IT" sz="1800" b="1" dirty="0">
                <a:solidFill>
                  <a:schemeClr val="tx1"/>
                </a:solidFill>
              </a:rPr>
              <a:t>indipendenti</a:t>
            </a:r>
            <a:r>
              <a:rPr lang="it-IT" sz="1800" dirty="0">
                <a:solidFill>
                  <a:schemeClr val="tx1"/>
                </a:solidFill>
              </a:rPr>
              <a:t> con comprovata </a:t>
            </a:r>
            <a:r>
              <a:rPr lang="it-IT" sz="1800" b="1" dirty="0">
                <a:solidFill>
                  <a:schemeClr val="tx1"/>
                </a:solidFill>
              </a:rPr>
              <a:t>competenza scientifica o tecnica</a:t>
            </a:r>
            <a:r>
              <a:rPr lang="it-IT" sz="1800" dirty="0">
                <a:solidFill>
                  <a:schemeClr val="tx1"/>
                </a:solidFill>
              </a:rPr>
              <a:t> nel campo dell’</a:t>
            </a:r>
            <a:r>
              <a:rPr lang="it-IT" sz="1800" b="1" dirty="0">
                <a:solidFill>
                  <a:schemeClr val="tx1"/>
                </a:solidFill>
              </a:rPr>
              <a:t>intelligenza artificiale</a:t>
            </a:r>
            <a:r>
              <a:rPr lang="it-IT" sz="1800" dirty="0">
                <a:solidFill>
                  <a:schemeClr val="tx1"/>
                </a:solidFill>
              </a:rPr>
              <a:t> o dei suoi </a:t>
            </a:r>
            <a:r>
              <a:rPr lang="it-IT" sz="1800" b="1" dirty="0">
                <a:solidFill>
                  <a:schemeClr val="tx1"/>
                </a:solidFill>
              </a:rPr>
              <a:t>impatti socio-tecnici</a:t>
            </a:r>
            <a:r>
              <a:rPr lang="it-IT" sz="1800" dirty="0">
                <a:solidFill>
                  <a:schemeClr val="tx1"/>
                </a:solidFill>
              </a:rPr>
              <a:t>. </a:t>
            </a:r>
          </a:p>
          <a:p>
            <a:endParaRPr lang="it-IT" sz="1800" dirty="0">
              <a:solidFill>
                <a:schemeClr val="tx1"/>
              </a:solidFill>
            </a:endParaRPr>
          </a:p>
        </p:txBody>
      </p:sp>
    </p:spTree>
    <p:extLst>
      <p:ext uri="{BB962C8B-B14F-4D97-AF65-F5344CB8AC3E}">
        <p14:creationId xmlns:p14="http://schemas.microsoft.com/office/powerpoint/2010/main" val="346162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55A18E-2716-41B1-860D-3E98C832399E}"/>
              </a:ext>
            </a:extLst>
          </p:cNvPr>
          <p:cNvSpPr>
            <a:spLocks noGrp="1"/>
          </p:cNvSpPr>
          <p:nvPr>
            <p:ph type="title"/>
          </p:nvPr>
        </p:nvSpPr>
        <p:spPr>
          <a:xfrm>
            <a:off x="1714115" y="5034013"/>
            <a:ext cx="8534400" cy="1507067"/>
          </a:xfrm>
        </p:spPr>
        <p:txBody>
          <a:bodyPr/>
          <a:lstStyle/>
          <a:p>
            <a:r>
              <a:rPr lang="it-IT" dirty="0"/>
              <a:t>SERVONO ESPERTI</a:t>
            </a:r>
          </a:p>
        </p:txBody>
      </p:sp>
      <p:sp>
        <p:nvSpPr>
          <p:cNvPr id="3" name="Segnaposto contenuto 2">
            <a:extLst>
              <a:ext uri="{FF2B5EF4-FFF2-40B4-BE49-F238E27FC236}">
                <a16:creationId xmlns:a16="http://schemas.microsoft.com/office/drawing/2014/main" id="{FB583DD4-8AF3-4D3C-90DB-4B4C02389767}"/>
              </a:ext>
            </a:extLst>
          </p:cNvPr>
          <p:cNvSpPr>
            <a:spLocks noGrp="1"/>
          </p:cNvSpPr>
          <p:nvPr>
            <p:ph idx="1"/>
          </p:nvPr>
        </p:nvSpPr>
        <p:spPr>
          <a:xfrm>
            <a:off x="684212" y="685800"/>
            <a:ext cx="10914230" cy="4348213"/>
          </a:xfrm>
        </p:spPr>
        <p:txBody>
          <a:bodyPr>
            <a:normAutofit lnSpcReduction="10000"/>
          </a:bodyPr>
          <a:lstStyle/>
          <a:p>
            <a:pPr>
              <a:buFont typeface="Arial" panose="020B0604020202020204" pitchFamily="34" charset="0"/>
              <a:buChar char="•"/>
            </a:pPr>
            <a:r>
              <a:rPr lang="it-IT" b="1" dirty="0">
                <a:solidFill>
                  <a:schemeClr val="tx1"/>
                </a:solidFill>
              </a:rPr>
              <a:t>dottorato di ricerca</a:t>
            </a:r>
            <a:r>
              <a:rPr lang="it-IT" dirty="0">
                <a:solidFill>
                  <a:schemeClr val="tx1"/>
                </a:solidFill>
              </a:rPr>
              <a:t> in un’area pertinente oppure </a:t>
            </a:r>
            <a:r>
              <a:rPr lang="it-IT" b="1" dirty="0">
                <a:solidFill>
                  <a:schemeClr val="tx1"/>
                </a:solidFill>
              </a:rPr>
              <a:t>esperienza equivalente</a:t>
            </a:r>
            <a:endParaRPr lang="it-IT" dirty="0">
              <a:solidFill>
                <a:schemeClr val="tx1"/>
              </a:solidFill>
            </a:endParaRPr>
          </a:p>
          <a:p>
            <a:pPr>
              <a:buFont typeface="Arial" panose="020B0604020202020204" pitchFamily="34" charset="0"/>
              <a:buChar char="•"/>
            </a:pPr>
            <a:r>
              <a:rPr lang="it-IT" b="1" dirty="0">
                <a:solidFill>
                  <a:schemeClr val="tx1"/>
                </a:solidFill>
              </a:rPr>
              <a:t>esperienza professionale e produzione scientifica</a:t>
            </a:r>
            <a:r>
              <a:rPr lang="it-IT" dirty="0">
                <a:solidFill>
                  <a:schemeClr val="tx1"/>
                </a:solidFill>
              </a:rPr>
              <a:t> significativa su IA o GPAI (modelli di intelligenza artificiale di uso generale)</a:t>
            </a:r>
          </a:p>
          <a:p>
            <a:pPr>
              <a:buFont typeface="Arial" panose="020B0604020202020204" pitchFamily="34" charset="0"/>
              <a:buChar char="•"/>
            </a:pPr>
            <a:r>
              <a:rPr lang="it-IT" b="1" dirty="0">
                <a:solidFill>
                  <a:schemeClr val="tx1"/>
                </a:solidFill>
              </a:rPr>
              <a:t>cittadinanza non vincolata all’UE</a:t>
            </a:r>
            <a:r>
              <a:rPr lang="it-IT" dirty="0">
                <a:solidFill>
                  <a:schemeClr val="tx1"/>
                </a:solidFill>
              </a:rPr>
              <a:t>, ma almeno l’80% dei membri sarà scelto tra cittadini di </a:t>
            </a:r>
            <a:r>
              <a:rPr lang="it-IT" b="1" dirty="0">
                <a:solidFill>
                  <a:schemeClr val="tx1"/>
                </a:solidFill>
              </a:rPr>
              <a:t>Stati membri UE o paesi EFTA/SEE</a:t>
            </a:r>
            <a:endParaRPr lang="it-IT" dirty="0">
              <a:solidFill>
                <a:schemeClr val="tx1"/>
              </a:solidFill>
            </a:endParaRPr>
          </a:p>
          <a:p>
            <a:r>
              <a:rPr lang="it-IT" dirty="0">
                <a:solidFill>
                  <a:schemeClr val="tx1"/>
                </a:solidFill>
              </a:rPr>
              <a:t>Sono previste </a:t>
            </a:r>
            <a:r>
              <a:rPr lang="it-IT" b="1" dirty="0">
                <a:solidFill>
                  <a:schemeClr val="tx1"/>
                </a:solidFill>
              </a:rPr>
              <a:t>remunerazioni</a:t>
            </a:r>
            <a:r>
              <a:rPr lang="it-IT" dirty="0">
                <a:solidFill>
                  <a:schemeClr val="tx1"/>
                </a:solidFill>
              </a:rPr>
              <a:t> per i membri che svolgano incarichi specifici su richiesta dell’Ufficio AI. Le </a:t>
            </a:r>
            <a:r>
              <a:rPr lang="it-IT" b="1" dirty="0">
                <a:solidFill>
                  <a:schemeClr val="tx1"/>
                </a:solidFill>
              </a:rPr>
              <a:t>spese di viaggio</a:t>
            </a:r>
            <a:r>
              <a:rPr lang="it-IT" dirty="0">
                <a:solidFill>
                  <a:schemeClr val="tx1"/>
                </a:solidFill>
              </a:rPr>
              <a:t> saranno rimborsate nel rispetto dei fondi disponibili. Il mandato ha durata </a:t>
            </a:r>
            <a:r>
              <a:rPr lang="it-IT" b="1" dirty="0">
                <a:solidFill>
                  <a:schemeClr val="tx1"/>
                </a:solidFill>
              </a:rPr>
              <a:t>biennale</a:t>
            </a:r>
            <a:r>
              <a:rPr lang="it-IT" dirty="0">
                <a:solidFill>
                  <a:schemeClr val="tx1"/>
                </a:solidFill>
              </a:rPr>
              <a:t>, con impegno alla partecipazione costante e contributo attivo alle attività del gruppo.</a:t>
            </a:r>
          </a:p>
          <a:p>
            <a:r>
              <a:rPr lang="it-IT" dirty="0">
                <a:solidFill>
                  <a:schemeClr val="tx1"/>
                </a:solidFill>
              </a:rPr>
              <a:t>La scadenza per inviare le manifestazioni di interesse è fissata al </a:t>
            </a:r>
            <a:r>
              <a:rPr lang="it-IT" b="1" dirty="0">
                <a:solidFill>
                  <a:schemeClr val="tx1"/>
                </a:solidFill>
              </a:rPr>
              <a:t>14 settembre 2025, ore 18:00</a:t>
            </a:r>
            <a:r>
              <a:rPr lang="it-IT" dirty="0">
                <a:solidFill>
                  <a:schemeClr val="tx1"/>
                </a:solidFill>
              </a:rPr>
              <a:t>. Le domande vanno presentate tramite modulo online, allegando curriculum, lettera motivazionale e dichiarazione d’interesse</a:t>
            </a:r>
          </a:p>
          <a:p>
            <a:endParaRPr lang="it-IT" dirty="0">
              <a:solidFill>
                <a:schemeClr val="tx1"/>
              </a:solidFill>
            </a:endParaRPr>
          </a:p>
        </p:txBody>
      </p:sp>
    </p:spTree>
    <p:extLst>
      <p:ext uri="{BB962C8B-B14F-4D97-AF65-F5344CB8AC3E}">
        <p14:creationId xmlns:p14="http://schemas.microsoft.com/office/powerpoint/2010/main" val="1193940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18C3C2-1539-4802-A69A-FEB67B11A11B}"/>
              </a:ext>
            </a:extLst>
          </p:cNvPr>
          <p:cNvSpPr>
            <a:spLocks noGrp="1"/>
          </p:cNvSpPr>
          <p:nvPr>
            <p:ph type="title"/>
          </p:nvPr>
        </p:nvSpPr>
        <p:spPr>
          <a:xfrm>
            <a:off x="559083" y="5247728"/>
            <a:ext cx="11347367" cy="1507067"/>
          </a:xfrm>
        </p:spPr>
        <p:txBody>
          <a:bodyPr/>
          <a:lstStyle/>
          <a:p>
            <a:r>
              <a:rPr lang="it-IT" dirty="0"/>
              <a:t>PROGETTI DI Media and information </a:t>
            </a:r>
            <a:r>
              <a:rPr lang="it-IT" dirty="0" err="1"/>
              <a:t>literacy</a:t>
            </a:r>
            <a:endParaRPr lang="it-IT" dirty="0"/>
          </a:p>
        </p:txBody>
      </p:sp>
      <p:sp>
        <p:nvSpPr>
          <p:cNvPr id="3" name="Segnaposto contenuto 2">
            <a:extLst>
              <a:ext uri="{FF2B5EF4-FFF2-40B4-BE49-F238E27FC236}">
                <a16:creationId xmlns:a16="http://schemas.microsoft.com/office/drawing/2014/main" id="{5FC951C5-0EC9-4A17-8B86-B77143FDBC6D}"/>
              </a:ext>
            </a:extLst>
          </p:cNvPr>
          <p:cNvSpPr>
            <a:spLocks noGrp="1"/>
          </p:cNvSpPr>
          <p:nvPr>
            <p:ph idx="1"/>
          </p:nvPr>
        </p:nvSpPr>
        <p:spPr>
          <a:xfrm>
            <a:off x="684211" y="685800"/>
            <a:ext cx="10923855" cy="4675472"/>
          </a:xfrm>
        </p:spPr>
        <p:txBody>
          <a:bodyPr>
            <a:normAutofit/>
          </a:bodyPr>
          <a:lstStyle/>
          <a:p>
            <a:r>
              <a:rPr lang="it-IT" dirty="0">
                <a:solidFill>
                  <a:schemeClr val="tx1"/>
                </a:solidFill>
              </a:rPr>
              <a:t>Negli ultimi dieci anni, la crisi dell’informazione ha suscitato crescente preoccupazione e la media </a:t>
            </a:r>
            <a:r>
              <a:rPr lang="it-IT" dirty="0" err="1">
                <a:solidFill>
                  <a:schemeClr val="tx1"/>
                </a:solidFill>
              </a:rPr>
              <a:t>literacy</a:t>
            </a:r>
            <a:r>
              <a:rPr lang="it-IT" dirty="0">
                <a:solidFill>
                  <a:schemeClr val="tx1"/>
                </a:solidFill>
              </a:rPr>
              <a:t> è stata spesso indicata come una delle soluzioni possibili. Questo ha portato alcuni a promuovere una concezione integrata di </a:t>
            </a:r>
            <a:r>
              <a:rPr lang="it-IT" i="1" dirty="0">
                <a:solidFill>
                  <a:schemeClr val="tx1"/>
                </a:solidFill>
              </a:rPr>
              <a:t>Media and Information </a:t>
            </a:r>
            <a:r>
              <a:rPr lang="it-IT" i="1" dirty="0" err="1">
                <a:solidFill>
                  <a:schemeClr val="tx1"/>
                </a:solidFill>
              </a:rPr>
              <a:t>Literacy</a:t>
            </a:r>
            <a:r>
              <a:rPr lang="it-IT" i="1" dirty="0">
                <a:solidFill>
                  <a:schemeClr val="tx1"/>
                </a:solidFill>
              </a:rPr>
              <a:t>. </a:t>
            </a:r>
          </a:p>
          <a:p>
            <a:r>
              <a:rPr lang="it-IT" i="1" dirty="0">
                <a:solidFill>
                  <a:schemeClr val="tx1"/>
                </a:solidFill>
              </a:rPr>
              <a:t>Gli </a:t>
            </a:r>
            <a:r>
              <a:rPr lang="it-IT" dirty="0">
                <a:solidFill>
                  <a:schemeClr val="tx1"/>
                </a:solidFill>
              </a:rPr>
              <a:t>accademici svedesi Jutta Haider e Olof </a:t>
            </a:r>
            <a:r>
              <a:rPr lang="it-IT" dirty="0" err="1">
                <a:solidFill>
                  <a:schemeClr val="tx1"/>
                </a:solidFill>
              </a:rPr>
              <a:t>Sundin</a:t>
            </a:r>
            <a:r>
              <a:rPr lang="it-IT" dirty="0">
                <a:solidFill>
                  <a:schemeClr val="tx1"/>
                </a:solidFill>
              </a:rPr>
              <a:t>, esperti di information </a:t>
            </a:r>
            <a:r>
              <a:rPr lang="it-IT" dirty="0" err="1">
                <a:solidFill>
                  <a:schemeClr val="tx1"/>
                </a:solidFill>
              </a:rPr>
              <a:t>literacy</a:t>
            </a:r>
            <a:r>
              <a:rPr lang="it-IT" dirty="0">
                <a:solidFill>
                  <a:schemeClr val="tx1"/>
                </a:solidFill>
              </a:rPr>
              <a:t> e autori del libro </a:t>
            </a:r>
            <a:r>
              <a:rPr lang="it-IT" i="1" dirty="0" err="1">
                <a:solidFill>
                  <a:schemeClr val="tx1"/>
                </a:solidFill>
              </a:rPr>
              <a:t>Paradoxes</a:t>
            </a:r>
            <a:r>
              <a:rPr lang="it-IT" i="1" dirty="0">
                <a:solidFill>
                  <a:schemeClr val="tx1"/>
                </a:solidFill>
              </a:rPr>
              <a:t> of Media and Information </a:t>
            </a:r>
            <a:r>
              <a:rPr lang="it-IT" i="1" dirty="0" err="1">
                <a:solidFill>
                  <a:schemeClr val="tx1"/>
                </a:solidFill>
              </a:rPr>
              <a:t>Literacy</a:t>
            </a:r>
            <a:r>
              <a:rPr lang="it-IT" dirty="0">
                <a:solidFill>
                  <a:schemeClr val="tx1"/>
                </a:solidFill>
              </a:rPr>
              <a:t> (</a:t>
            </a:r>
            <a:r>
              <a:rPr lang="it-IT" dirty="0" err="1">
                <a:solidFill>
                  <a:schemeClr val="tx1"/>
                </a:solidFill>
              </a:rPr>
              <a:t>Routledge</a:t>
            </a:r>
            <a:r>
              <a:rPr lang="it-IT" dirty="0">
                <a:solidFill>
                  <a:schemeClr val="tx1"/>
                </a:solidFill>
              </a:rPr>
              <a:t>)  hanno scritto un libro che apporta una prospettiva critica innovativa al dibattito sulla media </a:t>
            </a:r>
            <a:r>
              <a:rPr lang="it-IT" dirty="0" err="1">
                <a:solidFill>
                  <a:schemeClr val="tx1"/>
                </a:solidFill>
              </a:rPr>
              <a:t>literacy</a:t>
            </a:r>
            <a:r>
              <a:rPr lang="it-IT" dirty="0">
                <a:solidFill>
                  <a:schemeClr val="tx1"/>
                </a:solidFill>
              </a:rPr>
              <a:t> e sulla information </a:t>
            </a:r>
            <a:r>
              <a:rPr lang="it-IT" dirty="0" err="1">
                <a:solidFill>
                  <a:schemeClr val="tx1"/>
                </a:solidFill>
              </a:rPr>
              <a:t>literacy</a:t>
            </a:r>
            <a:r>
              <a:rPr lang="it-IT" dirty="0">
                <a:solidFill>
                  <a:schemeClr val="tx1"/>
                </a:solidFill>
              </a:rPr>
              <a:t>. E’ possibile scaricarne una </a:t>
            </a:r>
            <a:r>
              <a:rPr lang="it-IT" dirty="0">
                <a:solidFill>
                  <a:schemeClr val="tx1"/>
                </a:solidFill>
                <a:hlinkClick r:id="rId2">
                  <a:extLst>
                    <a:ext uri="{A12FA001-AC4F-418D-AE19-62706E023703}">
                      <ahyp:hlinkClr xmlns:ahyp="http://schemas.microsoft.com/office/drawing/2018/hyperlinkcolor" val="tx"/>
                    </a:ext>
                  </a:extLst>
                </a:hlinkClick>
              </a:rPr>
              <a:t>copia digitale gratuitamente</a:t>
            </a:r>
            <a:r>
              <a:rPr lang="it-IT" dirty="0">
                <a:solidFill>
                  <a:schemeClr val="tx1"/>
                </a:solidFill>
              </a:rPr>
              <a:t>. Link  https://www.taylorfrancis.com/reader/download/47b29820-6d55-4747-8d73-7db856135b9b/book/pdf?context=ubx</a:t>
            </a:r>
          </a:p>
        </p:txBody>
      </p:sp>
    </p:spTree>
    <p:extLst>
      <p:ext uri="{BB962C8B-B14F-4D97-AF65-F5344CB8AC3E}">
        <p14:creationId xmlns:p14="http://schemas.microsoft.com/office/powerpoint/2010/main" val="2142245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2C0654-8F5C-442E-A124-4759A1D4CCC6}"/>
              </a:ext>
            </a:extLst>
          </p:cNvPr>
          <p:cNvSpPr>
            <a:spLocks noGrp="1"/>
          </p:cNvSpPr>
          <p:nvPr>
            <p:ph type="title"/>
          </p:nvPr>
        </p:nvSpPr>
        <p:spPr/>
        <p:txBody>
          <a:bodyPr/>
          <a:lstStyle/>
          <a:p>
            <a:r>
              <a:rPr lang="it-IT" dirty="0"/>
              <a:t>MEET THE FUTURE OF AI - EDMO</a:t>
            </a:r>
          </a:p>
        </p:txBody>
      </p:sp>
      <p:sp>
        <p:nvSpPr>
          <p:cNvPr id="4" name="Rectangle 1">
            <a:extLst>
              <a:ext uri="{FF2B5EF4-FFF2-40B4-BE49-F238E27FC236}">
                <a16:creationId xmlns:a16="http://schemas.microsoft.com/office/drawing/2014/main" id="{2301B51E-EE54-46D5-94D7-04CD9B02E1E1}"/>
              </a:ext>
            </a:extLst>
          </p:cNvPr>
          <p:cNvSpPr>
            <a:spLocks noGrp="1" noChangeArrowheads="1"/>
          </p:cNvSpPr>
          <p:nvPr>
            <p:ph idx="1"/>
          </p:nvPr>
        </p:nvSpPr>
        <p:spPr bwMode="auto">
          <a:xfrm>
            <a:off x="684212" y="831443"/>
            <a:ext cx="9858789"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La seconda edizione di "Meet the Future of AI: Generative AI and Democracy", tenutasi a Bruxelles</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il 19 giugno 2024,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ha affrontato l'uso dell'IA a favore e contro la disinformazione, la sua percezione da parte di professionisti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dei media e cittadini,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il panorama normativo di riferimento e l'enorme potenziale dell'IA generativa come base per la lotta alla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disinformazione.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La prima edizione dell'evento ha mappato il settore e individuato le principali sfide. La disinformazione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nel 2024 rimane una preoccupazione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urgente e si colloca in cima alla lista dei rischi a breve termine dell'IA, come riportato dal rapporto Global</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Risks del World </a:t>
            </a:r>
            <a:r>
              <a:rPr kumimoji="0" lang="it-IT" altLang="it-IT" sz="1600" b="0" i="0" u="none" strike="noStrike" cap="none" normalizeH="0" baseline="0" dirty="0" err="1">
                <a:ln>
                  <a:noFill/>
                </a:ln>
                <a:solidFill>
                  <a:schemeClr val="tx1"/>
                </a:solidFill>
                <a:effectLst/>
                <a:latin typeface="Arial Unicode MS" panose="020B0604020202020204" pitchFamily="34" charset="-128"/>
              </a:rPr>
              <a:t>Economic</a:t>
            </a:r>
            <a:r>
              <a:rPr kumimoji="0" lang="it-IT" altLang="it-IT" sz="1600" b="0" i="0" u="none" strike="noStrike" cap="none" normalizeH="0" baseline="0" dirty="0">
                <a:ln>
                  <a:noFill/>
                </a:ln>
                <a:solidFill>
                  <a:schemeClr val="tx1"/>
                </a:solidFill>
                <a:effectLst/>
                <a:latin typeface="Arial Unicode MS" panose="020B0604020202020204" pitchFamily="34" charset="-128"/>
              </a:rPr>
              <a:t> Forum.</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Questi incontri sono frutto della collaborazione di progetti europei tra cui AI4Media, </a:t>
            </a:r>
            <a:r>
              <a:rPr kumimoji="0" lang="it-IT" altLang="it-IT" sz="1600" b="0" i="0" u="none" strike="noStrike" cap="none" normalizeH="0" baseline="0" dirty="0" err="1">
                <a:ln>
                  <a:noFill/>
                </a:ln>
                <a:solidFill>
                  <a:schemeClr val="tx1"/>
                </a:solidFill>
                <a:effectLst/>
                <a:latin typeface="Arial Unicode MS" panose="020B0604020202020204" pitchFamily="34" charset="-128"/>
              </a:rPr>
              <a:t>Titan</a:t>
            </a:r>
            <a:r>
              <a:rPr kumimoji="0" lang="it-IT" altLang="it-IT" sz="1600" b="0" i="0" u="none" strike="noStrike" cap="none" normalizeH="0" baseline="0" dirty="0">
                <a:ln>
                  <a:noFill/>
                </a:ln>
                <a:solidFill>
                  <a:schemeClr val="tx1"/>
                </a:solidFill>
                <a:effectLst/>
                <a:latin typeface="Arial Unicode MS" panose="020B0604020202020204" pitchFamily="34" charset="-128"/>
              </a:rPr>
              <a:t>, </a:t>
            </a:r>
            <a:r>
              <a:rPr kumimoji="0" lang="it-IT" altLang="it-IT" sz="1600" b="0" i="0" u="none" strike="noStrike" cap="none" normalizeH="0" baseline="0" dirty="0" err="1">
                <a:ln>
                  <a:noFill/>
                </a:ln>
                <a:solidFill>
                  <a:schemeClr val="tx1"/>
                </a:solidFill>
                <a:effectLst/>
                <a:latin typeface="Arial Unicode MS" panose="020B0604020202020204" pitchFamily="34" charset="-128"/>
              </a:rPr>
              <a:t>veraAI</a:t>
            </a:r>
            <a:r>
              <a:rPr kumimoji="0" lang="it-IT" altLang="it-IT" sz="1600" b="0" i="0" u="none" strike="noStrike" cap="none" normalizeH="0" baseline="0" dirty="0">
                <a:ln>
                  <a:noFill/>
                </a:ln>
                <a:solidFill>
                  <a:schemeClr val="tx1"/>
                </a:solidFill>
                <a:effectLst/>
                <a:latin typeface="Arial Unicode MS" panose="020B0604020202020204" pitchFamily="34" charset="-128"/>
              </a:rPr>
              <a:t>, AI4Trust,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600" b="0" i="0" u="none" strike="noStrike" cap="none" normalizeH="0" baseline="0" dirty="0">
                <a:ln>
                  <a:noFill/>
                </a:ln>
                <a:solidFill>
                  <a:schemeClr val="tx1"/>
                </a:solidFill>
                <a:effectLst/>
                <a:latin typeface="Arial Unicode MS" panose="020B0604020202020204" pitchFamily="34" charset="-128"/>
              </a:rPr>
              <a:t> AI4Debunk e AI-CODE</a:t>
            </a:r>
            <a:r>
              <a:rPr kumimoji="0" lang="it-IT" altLang="it-IT" sz="1000" b="0" i="0" u="none" strike="noStrike" cap="none" normalizeH="0" baseline="0" dirty="0">
                <a:ln>
                  <a:noFill/>
                </a:ln>
                <a:solidFill>
                  <a:schemeClr val="tx1"/>
                </a:solidFill>
                <a:effectLst/>
                <a:latin typeface="Arial Unicode MS" panose="020B0604020202020204" pitchFamily="34" charset="-128"/>
              </a:rPr>
              <a:t>.</a:t>
            </a:r>
            <a:endParaRPr kumimoji="0" lang="it-IT" altLang="it-IT"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4161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964500-4C38-4911-9061-99F1B6547EC1}"/>
              </a:ext>
            </a:extLst>
          </p:cNvPr>
          <p:cNvSpPr>
            <a:spLocks noGrp="1"/>
          </p:cNvSpPr>
          <p:nvPr>
            <p:ph type="title"/>
          </p:nvPr>
        </p:nvSpPr>
        <p:spPr>
          <a:xfrm>
            <a:off x="2792145" y="5613488"/>
            <a:ext cx="8534400" cy="1507067"/>
          </a:xfrm>
        </p:spPr>
        <p:txBody>
          <a:bodyPr/>
          <a:lstStyle/>
          <a:p>
            <a:r>
              <a:rPr lang="it-IT" dirty="0"/>
              <a:t>EDMO E IDMO</a:t>
            </a:r>
          </a:p>
        </p:txBody>
      </p:sp>
      <p:sp>
        <p:nvSpPr>
          <p:cNvPr id="3" name="Segnaposto contenuto 2">
            <a:extLst>
              <a:ext uri="{FF2B5EF4-FFF2-40B4-BE49-F238E27FC236}">
                <a16:creationId xmlns:a16="http://schemas.microsoft.com/office/drawing/2014/main" id="{5A157BC1-58A9-4CE1-8E5C-4195F98D2863}"/>
              </a:ext>
            </a:extLst>
          </p:cNvPr>
          <p:cNvSpPr>
            <a:spLocks noGrp="1"/>
          </p:cNvSpPr>
          <p:nvPr>
            <p:ph idx="1"/>
          </p:nvPr>
        </p:nvSpPr>
        <p:spPr>
          <a:xfrm>
            <a:off x="684211" y="685800"/>
            <a:ext cx="11029733" cy="5262613"/>
          </a:xfrm>
        </p:spPr>
        <p:txBody>
          <a:bodyPr>
            <a:normAutofit lnSpcReduction="10000"/>
          </a:bodyPr>
          <a:lstStyle/>
          <a:p>
            <a:r>
              <a:rPr lang="it-IT" dirty="0">
                <a:solidFill>
                  <a:schemeClr val="tx1"/>
                </a:solidFill>
              </a:rPr>
              <a:t>L'Osservatorio europeo dei media digitali (EDMO) è un progetto che sostiene la comunità indipendente che lavora per combattere la disinformazione. </a:t>
            </a:r>
          </a:p>
          <a:p>
            <a:r>
              <a:rPr lang="it-IT" dirty="0">
                <a:solidFill>
                  <a:schemeClr val="tx1"/>
                </a:solidFill>
              </a:rPr>
              <a:t>L'Osservatorio </a:t>
            </a:r>
            <a:r>
              <a:rPr lang="it-IT" dirty="0">
                <a:solidFill>
                  <a:schemeClr val="tx1"/>
                </a:solidFill>
                <a:hlinkClick r:id="rId2">
                  <a:extLst>
                    <a:ext uri="{A12FA001-AC4F-418D-AE19-62706E023703}">
                      <ahyp:hlinkClr xmlns:ahyp="http://schemas.microsoft.com/office/drawing/2018/hyperlinkcolor" val="tx"/>
                    </a:ext>
                  </a:extLst>
                </a:hlinkClick>
              </a:rPr>
              <a:t>europeo dei media digitali (EDMO)</a:t>
            </a:r>
            <a:r>
              <a:rPr lang="it-IT" dirty="0">
                <a:solidFill>
                  <a:schemeClr val="tx1"/>
                </a:solidFill>
              </a:rPr>
              <a:t> funge da polo di collaborazione tra verificatori di fatti, accademici e altri portatori di interessi pertinenti. Li incoraggia a collegarsi attivamente con le organizzazioni dei media, gli esperti di alfabetizzazione mediatica e a fornire sostegno ai responsabili politici. Ciò contribuisce a coordinare le azioni nella lotta contro la disinformazione. La sede legale e operativa dell'European Digital Media </a:t>
            </a:r>
            <a:r>
              <a:rPr lang="it-IT" dirty="0" err="1">
                <a:solidFill>
                  <a:schemeClr val="tx1"/>
                </a:solidFill>
              </a:rPr>
              <a:t>Observatory</a:t>
            </a:r>
            <a:r>
              <a:rPr lang="it-IT" dirty="0">
                <a:solidFill>
                  <a:schemeClr val="tx1"/>
                </a:solidFill>
              </a:rPr>
              <a:t> (EDMO) è gestita da un consorzio guidato dall'Istituto Universitario Europeo di Firenze.</a:t>
            </a:r>
          </a:p>
          <a:p>
            <a:r>
              <a:rPr lang="it-IT" dirty="0">
                <a:solidFill>
                  <a:schemeClr val="tx1"/>
                </a:solidFill>
              </a:rPr>
              <a:t>Hub finanziati con oltre 11 milioni di EUR attraverso il </a:t>
            </a:r>
            <a:r>
              <a:rPr lang="it-IT" dirty="0">
                <a:solidFill>
                  <a:schemeClr val="tx1"/>
                </a:solidFill>
                <a:hlinkClick r:id="rId3">
                  <a:extLst>
                    <a:ext uri="{A12FA001-AC4F-418D-AE19-62706E023703}">
                      <ahyp:hlinkClr xmlns:ahyp="http://schemas.microsoft.com/office/drawing/2018/hyperlinkcolor" val="tx"/>
                    </a:ext>
                  </a:extLst>
                </a:hlinkClick>
              </a:rPr>
              <a:t>meccanismo per collegare l'Europa,</a:t>
            </a:r>
            <a:r>
              <a:rPr lang="it-IT" dirty="0">
                <a:solidFill>
                  <a:schemeClr val="tx1"/>
                </a:solidFill>
              </a:rPr>
              <a:t> che contribuiranno all'attuazione e all'espansione del lavoro dell'EDMO.</a:t>
            </a:r>
          </a:p>
          <a:p>
            <a:r>
              <a:rPr lang="it-IT" dirty="0">
                <a:solidFill>
                  <a:schemeClr val="tx1"/>
                </a:solidFill>
              </a:rPr>
              <a:t>L’Osservatorio è uno degli elementi del </a:t>
            </a:r>
            <a:r>
              <a:rPr lang="it-IT" dirty="0">
                <a:solidFill>
                  <a:schemeClr val="tx1"/>
                </a:solidFill>
                <a:hlinkClick r:id="rId4">
                  <a:extLst>
                    <a:ext uri="{A12FA001-AC4F-418D-AE19-62706E023703}">
                      <ahyp:hlinkClr xmlns:ahyp="http://schemas.microsoft.com/office/drawing/2018/hyperlinkcolor" val="tx"/>
                    </a:ext>
                  </a:extLst>
                </a:hlinkClick>
              </a:rPr>
              <a:t>piano d'azione dettagliato della Commissione contro la disinformazione,</a:t>
            </a:r>
            <a:r>
              <a:rPr lang="it-IT" dirty="0">
                <a:solidFill>
                  <a:schemeClr val="tx1"/>
                </a:solidFill>
              </a:rPr>
              <a:t> pubblicato nel dicembre 2018.</a:t>
            </a:r>
          </a:p>
          <a:p>
            <a:r>
              <a:rPr lang="it-IT" i="1" dirty="0">
                <a:solidFill>
                  <a:schemeClr val="tx1"/>
                </a:solidFill>
              </a:rPr>
              <a:t>IDMO</a:t>
            </a:r>
            <a:r>
              <a:rPr lang="it-IT" dirty="0">
                <a:solidFill>
                  <a:schemeClr val="tx1"/>
                </a:solidFill>
              </a:rPr>
              <a:t> è un hub nazionale che supporta e implementa il lavoro dell'European Digital Media </a:t>
            </a:r>
            <a:r>
              <a:rPr lang="it-IT" dirty="0" err="1">
                <a:solidFill>
                  <a:schemeClr val="tx1"/>
                </a:solidFill>
              </a:rPr>
              <a:t>Observatory</a:t>
            </a:r>
            <a:r>
              <a:rPr lang="it-IT" dirty="0">
                <a:solidFill>
                  <a:schemeClr val="tx1"/>
                </a:solidFill>
              </a:rPr>
              <a:t> (EDMO) per contrastare la disinformazione</a:t>
            </a:r>
          </a:p>
          <a:p>
            <a:endParaRPr lang="it-IT" dirty="0">
              <a:solidFill>
                <a:schemeClr val="tx1"/>
              </a:solidFill>
            </a:endParaRPr>
          </a:p>
        </p:txBody>
      </p:sp>
    </p:spTree>
    <p:extLst>
      <p:ext uri="{BB962C8B-B14F-4D97-AF65-F5344CB8AC3E}">
        <p14:creationId xmlns:p14="http://schemas.microsoft.com/office/powerpoint/2010/main" val="2523943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1A3CB5-914A-4A55-BE9A-5E2C3379B5D3}"/>
              </a:ext>
            </a:extLst>
          </p:cNvPr>
          <p:cNvSpPr>
            <a:spLocks noGrp="1"/>
          </p:cNvSpPr>
          <p:nvPr>
            <p:ph type="title"/>
          </p:nvPr>
        </p:nvSpPr>
        <p:spPr/>
        <p:txBody>
          <a:bodyPr/>
          <a:lstStyle/>
          <a:p>
            <a:r>
              <a:rPr lang="it-IT" dirty="0"/>
              <a:t>EVOLUZIONE CONTINUA</a:t>
            </a:r>
          </a:p>
        </p:txBody>
      </p:sp>
      <p:sp>
        <p:nvSpPr>
          <p:cNvPr id="4" name="Rectangle 1">
            <a:extLst>
              <a:ext uri="{FF2B5EF4-FFF2-40B4-BE49-F238E27FC236}">
                <a16:creationId xmlns:a16="http://schemas.microsoft.com/office/drawing/2014/main" id="{2BB053AF-EDFD-4BD4-8E71-DF5CF995562B}"/>
              </a:ext>
            </a:extLst>
          </p:cNvPr>
          <p:cNvSpPr>
            <a:spLocks noGrp="1" noChangeArrowheads="1"/>
          </p:cNvSpPr>
          <p:nvPr>
            <p:ph idx="1"/>
          </p:nvPr>
        </p:nvSpPr>
        <p:spPr bwMode="auto">
          <a:xfrm>
            <a:off x="684212" y="847174"/>
            <a:ext cx="10144209"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La tecnologia dell'intelligenza artificiale generativa continua a evolversi a ritmo rapido, con nuovi modelli linguistici di grandi dimensioni (LLM)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che compaiono regolarmente (mensilmente o addirittura settimanalmente).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I media iperrealistici generati e manipolati dall'intelligenza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artificiale, tra cui immagini, audio e video, stanno diventando</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ampiamente accessibili attraverso una varietà di strumenti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commerciali e open source.</a:t>
            </a:r>
            <a:r>
              <a:rPr kumimoji="0" lang="it-IT" altLang="it-IT" sz="2400" b="0" i="0" u="none" strike="noStrike" cap="none" normalizeH="0" baseline="0" dirty="0">
                <a:ln>
                  <a:noFill/>
                </a:ln>
                <a:solidFill>
                  <a:schemeClr val="tx1"/>
                </a:solidFill>
                <a:effectLst/>
              </a:rPr>
              <a:t> </a:t>
            </a:r>
            <a:endParaRPr kumimoji="0" lang="it-IT" altLang="it-IT"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8659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9802CD-0EB7-481E-8CD0-606ADAE1CC50}"/>
              </a:ext>
            </a:extLst>
          </p:cNvPr>
          <p:cNvSpPr>
            <a:spLocks noGrp="1"/>
          </p:cNvSpPr>
          <p:nvPr>
            <p:ph type="title"/>
          </p:nvPr>
        </p:nvSpPr>
        <p:spPr>
          <a:xfrm>
            <a:off x="703462" y="4910844"/>
            <a:ext cx="11117179" cy="1507067"/>
          </a:xfrm>
        </p:spPr>
        <p:txBody>
          <a:bodyPr/>
          <a:lstStyle/>
          <a:p>
            <a:r>
              <a:rPr lang="it-IT" dirty="0"/>
              <a:t>STRUMENTI   E  PROGETTI : INVID, WEVERIFY</a:t>
            </a:r>
          </a:p>
        </p:txBody>
      </p:sp>
      <p:sp>
        <p:nvSpPr>
          <p:cNvPr id="4" name="Rectangle 1">
            <a:extLst>
              <a:ext uri="{FF2B5EF4-FFF2-40B4-BE49-F238E27FC236}">
                <a16:creationId xmlns:a16="http://schemas.microsoft.com/office/drawing/2014/main" id="{342ED810-D782-4AE9-9B43-6D890D1C35F1}"/>
              </a:ext>
            </a:extLst>
          </p:cNvPr>
          <p:cNvSpPr>
            <a:spLocks noGrp="1" noChangeArrowheads="1"/>
          </p:cNvSpPr>
          <p:nvPr>
            <p:ph idx="1"/>
          </p:nvPr>
        </p:nvSpPr>
        <p:spPr bwMode="auto">
          <a:xfrm>
            <a:off x="462013" y="912765"/>
            <a:ext cx="11117179"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Esiste attualmente un'ampia gamma di tecnologie e strumenti sviluppati per contrastare la disinformazione (IA generativa).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Questi spaziano da strumenti open source come il Fake News Debunker (noto anche come il plugin di verifica sviluppato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dai progetti cofinanziati dalla Commissione Europea </a:t>
            </a:r>
            <a:r>
              <a:rPr kumimoji="0" lang="it-IT" altLang="it-IT" sz="2400" b="0" i="0" u="none" strike="noStrike" cap="none" normalizeH="0" baseline="0" dirty="0" err="1">
                <a:ln>
                  <a:noFill/>
                </a:ln>
                <a:solidFill>
                  <a:schemeClr val="tx1"/>
                </a:solidFill>
                <a:effectLst/>
                <a:latin typeface="Arial Unicode MS" panose="020B0604020202020204" pitchFamily="34" charset="-128"/>
              </a:rPr>
              <a:t>InVID</a:t>
            </a:r>
            <a:r>
              <a:rPr kumimoji="0" lang="it-IT" altLang="it-IT" sz="2400" b="0" i="0" u="none" strike="noStrike" cap="none" normalizeH="0" baseline="0" dirty="0">
                <a:ln>
                  <a:noFill/>
                </a:ln>
                <a:solidFill>
                  <a:schemeClr val="tx1"/>
                </a:solidFill>
                <a:effectLst/>
                <a:latin typeface="Arial Unicode MS" panose="020B0604020202020204" pitchFamily="34" charset="-128"/>
              </a:rPr>
              <a:t>, </a:t>
            </a:r>
            <a:r>
              <a:rPr kumimoji="0" lang="it-IT" altLang="it-IT" sz="2400" b="0" i="0" u="none" strike="noStrike" cap="none" normalizeH="0" baseline="0" dirty="0" err="1">
                <a:ln>
                  <a:noFill/>
                </a:ln>
                <a:solidFill>
                  <a:schemeClr val="tx1"/>
                </a:solidFill>
                <a:effectLst/>
                <a:latin typeface="Arial Unicode MS" panose="020B0604020202020204" pitchFamily="34" charset="-128"/>
              </a:rPr>
              <a:t>WeVerify</a:t>
            </a:r>
            <a:r>
              <a:rPr kumimoji="0" lang="it-IT" altLang="it-IT" sz="2400" b="0" i="0" u="none" strike="noStrike" cap="none" normalizeH="0" baseline="0" dirty="0">
                <a:ln>
                  <a:noFill/>
                </a:ln>
                <a:solidFill>
                  <a:schemeClr val="tx1"/>
                </a:solidFill>
                <a:effectLst/>
                <a:latin typeface="Arial Unicode MS" panose="020B0604020202020204" pitchFamily="34" charset="-128"/>
              </a:rPr>
              <a:t> e </a:t>
            </a:r>
            <a:r>
              <a:rPr kumimoji="0" lang="it-IT" altLang="it-IT" sz="2400" b="0" i="0" u="none" strike="noStrike" cap="none" normalizeH="0" baseline="0" dirty="0" err="1">
                <a:ln>
                  <a:noFill/>
                </a:ln>
                <a:solidFill>
                  <a:schemeClr val="tx1"/>
                </a:solidFill>
                <a:effectLst/>
                <a:latin typeface="Arial Unicode MS" panose="020B0604020202020204" pitchFamily="34" charset="-128"/>
              </a:rPr>
              <a:t>veraAI</a:t>
            </a:r>
            <a:r>
              <a:rPr kumimoji="0" lang="it-IT" altLang="it-IT" sz="2400" b="0" i="0" u="none" strike="noStrike" cap="none" normalizeH="0" baseline="0" dirty="0">
                <a:ln>
                  <a:noFill/>
                </a:ln>
                <a:solidFill>
                  <a:schemeClr val="tx1"/>
                </a:solidFill>
                <a:effectLst/>
                <a:latin typeface="Arial Unicode MS" panose="020B0604020202020204" pitchFamily="34" charset="-128"/>
              </a:rPr>
              <a:t>) a strumenti e tecnologie proprietari  di grandi aziende tecnologiche,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e includono funzionalità come il rilevamento di news sintetiche, l'estrazione di fotogrammi chiave, la ricerca di  immagini e video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94538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2B5C63-B64A-4EF2-9590-3E8F5129538E}"/>
              </a:ext>
            </a:extLst>
          </p:cNvPr>
          <p:cNvSpPr>
            <a:spLocks noGrp="1"/>
          </p:cNvSpPr>
          <p:nvPr>
            <p:ph type="title"/>
          </p:nvPr>
        </p:nvSpPr>
        <p:spPr>
          <a:xfrm>
            <a:off x="684211" y="4487332"/>
            <a:ext cx="11058609" cy="1507067"/>
          </a:xfrm>
        </p:spPr>
        <p:txBody>
          <a:bodyPr/>
          <a:lstStyle/>
          <a:p>
            <a:r>
              <a:rPr lang="it-IT" dirty="0"/>
              <a:t>PROGETTO «AI4MEDIA» https://www.ai4media.eu/</a:t>
            </a:r>
          </a:p>
        </p:txBody>
      </p:sp>
      <p:sp>
        <p:nvSpPr>
          <p:cNvPr id="4" name="Rectangle 1">
            <a:extLst>
              <a:ext uri="{FF2B5EF4-FFF2-40B4-BE49-F238E27FC236}">
                <a16:creationId xmlns:a16="http://schemas.microsoft.com/office/drawing/2014/main" id="{89182099-187F-4349-A34A-02A032F9A597}"/>
              </a:ext>
            </a:extLst>
          </p:cNvPr>
          <p:cNvSpPr>
            <a:spLocks noGrp="1" noChangeArrowheads="1"/>
          </p:cNvSpPr>
          <p:nvPr>
            <p:ph idx="1"/>
          </p:nvPr>
        </p:nvSpPr>
        <p:spPr bwMode="auto">
          <a:xfrm>
            <a:off x="308827" y="432270"/>
            <a:ext cx="1120298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L'Osservatorio europeo sui media e l'intelligenza artificiale è una piattaforma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di conoscenze che monitora e cura la ricerca pertinente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sull'intelligenza artificiale nei media, fornisce prospettive di esperti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sui potenziali e sulle sfide che l'intelligenza artificiale pone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al settore dei media e consente alle parti interessate di entrare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 facilmente in contatto con esperti del settore</a:t>
            </a:r>
            <a:r>
              <a:rPr kumimoji="0" lang="it-IT" altLang="it-IT" sz="2400" b="0" i="0" u="none" strike="noStrike" cap="none" normalizeH="0" baseline="0" dirty="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Diverse pubblicazioni scientifiche consultabili on line gratuitamente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https://www.ai4media.eu/scientific-papers/</a:t>
            </a:r>
          </a:p>
        </p:txBody>
      </p:sp>
    </p:spTree>
    <p:extLst>
      <p:ext uri="{BB962C8B-B14F-4D97-AF65-F5344CB8AC3E}">
        <p14:creationId xmlns:p14="http://schemas.microsoft.com/office/powerpoint/2010/main" val="2547443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7530EC-B64E-481E-A00C-FFB00CD38F09}"/>
              </a:ext>
            </a:extLst>
          </p:cNvPr>
          <p:cNvSpPr>
            <a:spLocks noGrp="1"/>
          </p:cNvSpPr>
          <p:nvPr>
            <p:ph type="title"/>
          </p:nvPr>
        </p:nvSpPr>
        <p:spPr>
          <a:xfrm>
            <a:off x="723529" y="4930094"/>
            <a:ext cx="8534400" cy="1507067"/>
          </a:xfrm>
        </p:spPr>
        <p:txBody>
          <a:bodyPr/>
          <a:lstStyle/>
          <a:p>
            <a:r>
              <a:rPr lang="it-IT" dirty="0"/>
              <a:t>Fatti e giornalismo</a:t>
            </a:r>
          </a:p>
        </p:txBody>
      </p:sp>
      <p:sp>
        <p:nvSpPr>
          <p:cNvPr id="3" name="Segnaposto contenuto 2">
            <a:extLst>
              <a:ext uri="{FF2B5EF4-FFF2-40B4-BE49-F238E27FC236}">
                <a16:creationId xmlns:a16="http://schemas.microsoft.com/office/drawing/2014/main" id="{10E78511-03B4-4A28-99F1-7EA8B5BE5696}"/>
              </a:ext>
            </a:extLst>
          </p:cNvPr>
          <p:cNvSpPr>
            <a:spLocks noGrp="1"/>
          </p:cNvSpPr>
          <p:nvPr>
            <p:ph idx="1"/>
          </p:nvPr>
        </p:nvSpPr>
        <p:spPr>
          <a:xfrm>
            <a:off x="684211" y="685800"/>
            <a:ext cx="9518567" cy="3615267"/>
          </a:xfrm>
        </p:spPr>
        <p:txBody>
          <a:bodyPr>
            <a:noAutofit/>
          </a:bodyPr>
          <a:lstStyle/>
          <a:p>
            <a:r>
              <a:rPr lang="it-IT" sz="2400" dirty="0"/>
              <a:t>“Ogni uomo ha il diritto di avere opinioni sbagliate, ma nessun uomo ha il diritto di sbagliarsi sui fatti” è una citazione familiare, attribuita all‘editore e filantropo </a:t>
            </a:r>
            <a:r>
              <a:rPr lang="it-IT" sz="2400" dirty="0">
                <a:hlinkClick r:id="rId2"/>
              </a:rPr>
              <a:t>Bernard Mannes Baruch</a:t>
            </a:r>
            <a:r>
              <a:rPr lang="it-IT" sz="2400" dirty="0"/>
              <a:t>.</a:t>
            </a:r>
          </a:p>
          <a:p>
            <a:endParaRPr lang="it-IT" sz="2400" dirty="0"/>
          </a:p>
          <a:p>
            <a:r>
              <a:rPr lang="it-IT" sz="2400" dirty="0"/>
              <a:t>l’intelligenza artificiale non è ancora così intelligente, i programmi necessitano  di essere affinati</a:t>
            </a:r>
          </a:p>
          <a:p>
            <a:endParaRPr lang="it-IT" sz="2400" dirty="0"/>
          </a:p>
          <a:p>
            <a:r>
              <a:rPr lang="it-IT" sz="2400" dirty="0"/>
              <a:t>Indagine dell’Ordine dei giornalisti - https://www.odg.it/intelligenza-artificiale-nelle-redazioni-italiane/56109</a:t>
            </a:r>
          </a:p>
        </p:txBody>
      </p:sp>
    </p:spTree>
    <p:extLst>
      <p:ext uri="{BB962C8B-B14F-4D97-AF65-F5344CB8AC3E}">
        <p14:creationId xmlns:p14="http://schemas.microsoft.com/office/powerpoint/2010/main" val="869292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457AFF-201D-45C0-9A71-FDCF1E407E9A}"/>
              </a:ext>
            </a:extLst>
          </p:cNvPr>
          <p:cNvSpPr>
            <a:spLocks noGrp="1"/>
          </p:cNvSpPr>
          <p:nvPr>
            <p:ph type="title"/>
          </p:nvPr>
        </p:nvSpPr>
        <p:spPr/>
        <p:txBody>
          <a:bodyPr/>
          <a:lstStyle/>
          <a:p>
            <a:r>
              <a:rPr lang="it-IT" dirty="0"/>
              <a:t>RIPERCUSSIONI E FAKE NEWS SUL NOSTRO LAVORO CON AI</a:t>
            </a:r>
          </a:p>
        </p:txBody>
      </p:sp>
      <p:sp>
        <p:nvSpPr>
          <p:cNvPr id="3" name="Segnaposto contenuto 2">
            <a:extLst>
              <a:ext uri="{FF2B5EF4-FFF2-40B4-BE49-F238E27FC236}">
                <a16:creationId xmlns:a16="http://schemas.microsoft.com/office/drawing/2014/main" id="{D2AB78DE-8D1C-4CE8-ACAA-CE1A842518B8}"/>
              </a:ext>
            </a:extLst>
          </p:cNvPr>
          <p:cNvSpPr>
            <a:spLocks noGrp="1"/>
          </p:cNvSpPr>
          <p:nvPr>
            <p:ph idx="1"/>
          </p:nvPr>
        </p:nvSpPr>
        <p:spPr/>
        <p:txBody>
          <a:bodyPr>
            <a:normAutofit/>
          </a:bodyPr>
          <a:lstStyle/>
          <a:p>
            <a:pPr marL="0" indent="0">
              <a:buNone/>
            </a:pPr>
            <a:r>
              <a:rPr lang="it-IT" sz="2400" b="0" i="0" u="none" strike="noStrike" baseline="0" dirty="0">
                <a:solidFill>
                  <a:schemeClr val="tx1"/>
                </a:solidFill>
                <a:latin typeface="AAAAAC+HelveticaNeue"/>
              </a:rPr>
              <a:t>Le ripercussioni della digitalizzazione dei media sulla professione giornalistica:</a:t>
            </a:r>
          </a:p>
          <a:p>
            <a:r>
              <a:rPr lang="it-IT" sz="2400" b="0" i="0" u="none" strike="noStrike" baseline="0" dirty="0">
                <a:solidFill>
                  <a:schemeClr val="tx1"/>
                </a:solidFill>
                <a:latin typeface="AAAAAC+HelveticaNeue"/>
              </a:rPr>
              <a:t> tendenze europee </a:t>
            </a:r>
          </a:p>
          <a:p>
            <a:r>
              <a:rPr lang="it-IT" sz="2400" b="0" i="0" u="none" strike="noStrike" baseline="0" dirty="0">
                <a:solidFill>
                  <a:schemeClr val="tx1"/>
                </a:solidFill>
                <a:latin typeface="AAAAAC+HelveticaNeue"/>
              </a:rPr>
              <a:t>come automatizzare in modo corretto alcuni processi redazionali evitando i rischi </a:t>
            </a:r>
          </a:p>
          <a:p>
            <a:r>
              <a:rPr lang="it-IT" sz="2400" b="0" i="0" u="none" strike="noStrike" baseline="0" dirty="0">
                <a:solidFill>
                  <a:schemeClr val="tx1"/>
                </a:solidFill>
                <a:latin typeface="AAAAAC+HelveticaNeue"/>
              </a:rPr>
              <a:t>sfatare il mito della IA che ruba il lavoro </a:t>
            </a:r>
            <a:endParaRPr lang="it-IT" sz="2400" dirty="0">
              <a:solidFill>
                <a:schemeClr val="tx1"/>
              </a:solidFill>
            </a:endParaRPr>
          </a:p>
        </p:txBody>
      </p:sp>
    </p:spTree>
    <p:extLst>
      <p:ext uri="{BB962C8B-B14F-4D97-AF65-F5344CB8AC3E}">
        <p14:creationId xmlns:p14="http://schemas.microsoft.com/office/powerpoint/2010/main" val="2139715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2EB6A1-4341-4189-8052-2CC97CC18166}"/>
              </a:ext>
            </a:extLst>
          </p:cNvPr>
          <p:cNvSpPr>
            <a:spLocks noGrp="1"/>
          </p:cNvSpPr>
          <p:nvPr>
            <p:ph type="title"/>
          </p:nvPr>
        </p:nvSpPr>
        <p:spPr/>
        <p:txBody>
          <a:bodyPr/>
          <a:lstStyle/>
          <a:p>
            <a:r>
              <a:rPr lang="it-IT" dirty="0"/>
              <a:t>NUOVE COMPETENZE IN REDAZIONE</a:t>
            </a:r>
          </a:p>
        </p:txBody>
      </p:sp>
      <p:sp>
        <p:nvSpPr>
          <p:cNvPr id="4" name="Rectangle 1">
            <a:extLst>
              <a:ext uri="{FF2B5EF4-FFF2-40B4-BE49-F238E27FC236}">
                <a16:creationId xmlns:a16="http://schemas.microsoft.com/office/drawing/2014/main" id="{75E39CAF-B7B1-4500-9732-0709815F14AD}"/>
              </a:ext>
            </a:extLst>
          </p:cNvPr>
          <p:cNvSpPr>
            <a:spLocks noGrp="1" noChangeArrowheads="1"/>
          </p:cNvSpPr>
          <p:nvPr>
            <p:ph idx="1"/>
          </p:nvPr>
        </p:nvSpPr>
        <p:spPr bwMode="auto">
          <a:xfrm>
            <a:off x="395455" y="332348"/>
            <a:ext cx="12510156"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1" i="0" u="none" strike="noStrike" cap="none" normalizeH="0" baseline="0" dirty="0">
                <a:ln>
                  <a:noFill/>
                </a:ln>
                <a:solidFill>
                  <a:schemeClr val="tx1"/>
                </a:solidFill>
                <a:effectLst/>
                <a:latin typeface="Arial" panose="020B0604020202020204" pitchFamily="34" charset="0"/>
              </a:rPr>
              <a:t>competenze di IA ritieni fondamentali per il giornalismo?</a:t>
            </a:r>
            <a:r>
              <a:rPr kumimoji="0" lang="it-IT" altLang="it-IT" sz="2400" b="0" i="0" u="none" strike="noStrike" cap="none" normalizeH="0" baseline="0" dirty="0">
                <a:ln>
                  <a:noFill/>
                </a:ln>
                <a:solidFill>
                  <a:schemeClr val="tx1"/>
                </a:solidFill>
                <a:effectLst/>
                <a:latin typeface="Arial" panose="020B0604020202020204" pitchFamily="34" charset="0"/>
              </a:rPr>
              <a:t> </a:t>
            </a:r>
            <a:br>
              <a:rPr kumimoji="0" lang="it-IT" altLang="it-IT" sz="2400" b="0" i="0" u="none" strike="noStrike" cap="none" normalizeH="0" baseline="0" dirty="0">
                <a:ln>
                  <a:noFill/>
                </a:ln>
                <a:solidFill>
                  <a:schemeClr val="tx1"/>
                </a:solidFill>
                <a:effectLst/>
                <a:latin typeface="Arial" panose="020B0604020202020204" pitchFamily="34" charset="0"/>
              </a:rPr>
            </a:br>
            <a:endParaRPr kumimoji="0" lang="it-IT" altLang="it-IT" sz="2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1" i="0" u="none" strike="noStrike" cap="none" normalizeH="0" baseline="0" dirty="0">
                <a:ln>
                  <a:noFill/>
                </a:ln>
                <a:solidFill>
                  <a:schemeClr val="tx1"/>
                </a:solidFill>
                <a:effectLst/>
                <a:latin typeface="Arial" panose="020B0604020202020204" pitchFamily="34" charset="0"/>
              </a:rPr>
              <a:t>FORMAZIONE  </a:t>
            </a:r>
            <a:br>
              <a:rPr kumimoji="0" lang="it-IT" altLang="it-IT" sz="2400" b="0" i="0" u="none" strike="noStrike" cap="none" normalizeH="0" baseline="0" dirty="0">
                <a:ln>
                  <a:noFill/>
                </a:ln>
                <a:solidFill>
                  <a:schemeClr val="tx1"/>
                </a:solidFill>
                <a:effectLst/>
                <a:latin typeface="Arial" panose="020B0604020202020204" pitchFamily="34" charset="0"/>
              </a:rPr>
            </a:br>
            <a:endParaRPr kumimoji="0" lang="it-IT" altLang="it-IT" sz="2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Comprendere i meccanismi di Algoritmi e LLM (Large Language Model)</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Analisi dei dati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Applicazioni pratiche per scrittura, ricerca e generazione di contenuti (testi, immagini, ecc.)</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Etica e trasparenza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Fact-checking / </a:t>
            </a:r>
            <a:r>
              <a:rPr kumimoji="0" lang="it-IT" altLang="it-IT" sz="2400" b="0" i="0" u="none" strike="noStrike" cap="none" normalizeH="0" baseline="0" dirty="0" err="1">
                <a:ln>
                  <a:noFill/>
                </a:ln>
                <a:solidFill>
                  <a:schemeClr val="tx1"/>
                </a:solidFill>
                <a:effectLst/>
                <a:latin typeface="Arial" panose="020B0604020202020204" pitchFamily="34" charset="0"/>
              </a:rPr>
              <a:t>Pre-bunking</a:t>
            </a:r>
            <a:endParaRPr kumimoji="0" lang="it-IT" altLang="it-IT" sz="2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Prompt design</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panose="020B0604020202020204" pitchFamily="34" charset="0"/>
              </a:rPr>
              <a:t>Verifica e validazione degli output generati</a:t>
            </a:r>
          </a:p>
        </p:txBody>
      </p:sp>
    </p:spTree>
    <p:extLst>
      <p:ext uri="{BB962C8B-B14F-4D97-AF65-F5344CB8AC3E}">
        <p14:creationId xmlns:p14="http://schemas.microsoft.com/office/powerpoint/2010/main" val="4208978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0FA93D-51DD-44D1-BC0F-3DD5384ABF73}"/>
              </a:ext>
            </a:extLst>
          </p:cNvPr>
          <p:cNvSpPr>
            <a:spLocks noGrp="1"/>
          </p:cNvSpPr>
          <p:nvPr>
            <p:ph type="title"/>
          </p:nvPr>
        </p:nvSpPr>
        <p:spPr>
          <a:xfrm>
            <a:off x="684212" y="4487332"/>
            <a:ext cx="10259712" cy="1507067"/>
          </a:xfrm>
        </p:spPr>
        <p:txBody>
          <a:bodyPr/>
          <a:lstStyle/>
          <a:p>
            <a:r>
              <a:rPr lang="it-IT" dirty="0"/>
              <a:t>Formazione e media – progetti aperti </a:t>
            </a:r>
          </a:p>
        </p:txBody>
      </p:sp>
      <p:sp>
        <p:nvSpPr>
          <p:cNvPr id="3" name="Segnaposto contenuto 2">
            <a:extLst>
              <a:ext uri="{FF2B5EF4-FFF2-40B4-BE49-F238E27FC236}">
                <a16:creationId xmlns:a16="http://schemas.microsoft.com/office/drawing/2014/main" id="{B3735F48-1268-4F49-A955-2324CA53EA3A}"/>
              </a:ext>
            </a:extLst>
          </p:cNvPr>
          <p:cNvSpPr>
            <a:spLocks noGrp="1"/>
          </p:cNvSpPr>
          <p:nvPr>
            <p:ph idx="1"/>
          </p:nvPr>
        </p:nvSpPr>
        <p:spPr>
          <a:xfrm>
            <a:off x="684212" y="291164"/>
            <a:ext cx="10413716" cy="3615267"/>
          </a:xfrm>
        </p:spPr>
        <p:txBody>
          <a:bodyPr>
            <a:noAutofit/>
          </a:bodyPr>
          <a:lstStyle/>
          <a:p>
            <a:pPr algn="l"/>
            <a:endParaRPr lang="it-IT" b="0" i="0" u="none" strike="noStrike" baseline="0" dirty="0">
              <a:solidFill>
                <a:schemeClr val="tx1"/>
              </a:solidFill>
              <a:latin typeface="Times New Roman" panose="02020603050405020304" pitchFamily="18" charset="0"/>
            </a:endParaRPr>
          </a:p>
          <a:p>
            <a:r>
              <a:rPr lang="it-IT" b="0" i="0" u="none" strike="noStrike" baseline="0" dirty="0">
                <a:solidFill>
                  <a:schemeClr val="tx1"/>
                </a:solidFill>
                <a:latin typeface="Times New Roman" panose="02020603050405020304" pitchFamily="18" charset="0"/>
              </a:rPr>
              <a:t> </a:t>
            </a:r>
            <a:r>
              <a:rPr lang="it-IT" b="1" i="0" u="none" strike="noStrike" baseline="0" dirty="0">
                <a:solidFill>
                  <a:schemeClr val="tx1"/>
                </a:solidFill>
                <a:latin typeface="Times New Roman" panose="02020603050405020304" pitchFamily="18" charset="0"/>
              </a:rPr>
              <a:t>Oggetto: Iniziativa didattica “</a:t>
            </a:r>
            <a:r>
              <a:rPr lang="it-IT" b="1" i="0" u="none" strike="noStrike" baseline="0" dirty="0" err="1">
                <a:solidFill>
                  <a:schemeClr val="tx1"/>
                </a:solidFill>
                <a:latin typeface="Times New Roman" panose="02020603050405020304" pitchFamily="18" charset="0"/>
              </a:rPr>
              <a:t>Sky</a:t>
            </a:r>
            <a:r>
              <a:rPr lang="it-IT" b="1" i="0" u="none" strike="noStrike" baseline="0" dirty="0">
                <a:solidFill>
                  <a:schemeClr val="tx1"/>
                </a:solidFill>
                <a:latin typeface="Times New Roman" panose="02020603050405020304" pitchFamily="18" charset="0"/>
              </a:rPr>
              <a:t> Up The </a:t>
            </a:r>
            <a:r>
              <a:rPr lang="it-IT" b="1" i="0" u="none" strike="noStrike" baseline="0" dirty="0" err="1">
                <a:solidFill>
                  <a:schemeClr val="tx1"/>
                </a:solidFill>
                <a:latin typeface="Times New Roman" panose="02020603050405020304" pitchFamily="18" charset="0"/>
              </a:rPr>
              <a:t>Edit</a:t>
            </a:r>
            <a:r>
              <a:rPr lang="it-IT" b="1" i="0" u="none" strike="noStrike" baseline="0" dirty="0">
                <a:solidFill>
                  <a:schemeClr val="tx1"/>
                </a:solidFill>
                <a:latin typeface="Times New Roman" panose="02020603050405020304" pitchFamily="18" charset="0"/>
              </a:rPr>
              <a:t>” – per la scuola primaria e secondaria di primo e secondo grado anno scolastico 2024/2025. </a:t>
            </a:r>
            <a:endParaRPr lang="it-IT" b="0" i="0" u="none" strike="noStrike" baseline="0" dirty="0">
              <a:solidFill>
                <a:schemeClr val="tx1"/>
              </a:solidFill>
              <a:latin typeface="Times New Roman" panose="02020603050405020304" pitchFamily="18" charset="0"/>
            </a:endParaRPr>
          </a:p>
          <a:p>
            <a:r>
              <a:rPr lang="it-IT" b="0" i="0" u="none" strike="noStrike" baseline="0" dirty="0">
                <a:solidFill>
                  <a:schemeClr val="tx1"/>
                </a:solidFill>
                <a:latin typeface="Times New Roman" panose="02020603050405020304" pitchFamily="18" charset="0"/>
              </a:rPr>
              <a:t>Il Ministero dell’Istruzione e del Merito (MIM) in collaborazione con il Ministro per lo Sport e i Giovani e </a:t>
            </a:r>
            <a:r>
              <a:rPr lang="it-IT" b="0" i="0" u="none" strike="noStrike" baseline="0" dirty="0" err="1">
                <a:solidFill>
                  <a:schemeClr val="tx1"/>
                </a:solidFill>
                <a:latin typeface="Times New Roman" panose="02020603050405020304" pitchFamily="18" charset="0"/>
              </a:rPr>
              <a:t>Sky</a:t>
            </a:r>
            <a:r>
              <a:rPr lang="it-IT" b="0" i="0" u="none" strike="noStrike" baseline="0" dirty="0">
                <a:solidFill>
                  <a:schemeClr val="tx1"/>
                </a:solidFill>
                <a:latin typeface="Times New Roman" panose="02020603050405020304" pitchFamily="18" charset="0"/>
              </a:rPr>
              <a:t> Italia s.r.l., promuove il progetto nazionale “</a:t>
            </a:r>
            <a:r>
              <a:rPr lang="it-IT" b="1" i="0" u="none" strike="noStrike" baseline="0" dirty="0" err="1">
                <a:solidFill>
                  <a:schemeClr val="tx1"/>
                </a:solidFill>
                <a:latin typeface="Times New Roman" panose="02020603050405020304" pitchFamily="18" charset="0"/>
              </a:rPr>
              <a:t>Sky</a:t>
            </a:r>
            <a:r>
              <a:rPr lang="it-IT" b="1" i="0" u="none" strike="noStrike" baseline="0" dirty="0">
                <a:solidFill>
                  <a:schemeClr val="tx1"/>
                </a:solidFill>
                <a:latin typeface="Times New Roman" panose="02020603050405020304" pitchFamily="18" charset="0"/>
              </a:rPr>
              <a:t> Up The </a:t>
            </a:r>
            <a:r>
              <a:rPr lang="it-IT" b="1" i="0" u="none" strike="noStrike" baseline="0" dirty="0" err="1">
                <a:solidFill>
                  <a:schemeClr val="tx1"/>
                </a:solidFill>
                <a:latin typeface="Times New Roman" panose="02020603050405020304" pitchFamily="18" charset="0"/>
              </a:rPr>
              <a:t>Edit</a:t>
            </a:r>
            <a:r>
              <a:rPr lang="it-IT" b="1" i="0" u="none" strike="noStrike" baseline="0" dirty="0">
                <a:solidFill>
                  <a:schemeClr val="tx1"/>
                </a:solidFill>
                <a:latin typeface="Times New Roman" panose="02020603050405020304" pitchFamily="18" charset="0"/>
              </a:rPr>
              <a:t>”. </a:t>
            </a:r>
            <a:r>
              <a:rPr lang="it-IT" b="0" i="0" u="none" strike="noStrike" baseline="0" dirty="0">
                <a:solidFill>
                  <a:schemeClr val="tx1"/>
                </a:solidFill>
                <a:latin typeface="Times New Roman" panose="02020603050405020304" pitchFamily="18" charset="0"/>
              </a:rPr>
              <a:t>L’iniziativa, nata nel 2022, rientra tra le attività previste dal Protocollo d’Intesa del 7 dicembre 2023 tra il Ministero dell’Istruzione e del Merito, il Ministro per lo Sport e i Giovani e </a:t>
            </a:r>
            <a:r>
              <a:rPr lang="it-IT" b="0" i="0" u="none" strike="noStrike" baseline="0" dirty="0" err="1">
                <a:solidFill>
                  <a:schemeClr val="tx1"/>
                </a:solidFill>
                <a:latin typeface="Times New Roman" panose="02020603050405020304" pitchFamily="18" charset="0"/>
              </a:rPr>
              <a:t>Sky</a:t>
            </a:r>
            <a:r>
              <a:rPr lang="it-IT" b="0" i="0" u="none" strike="noStrike" baseline="0" dirty="0">
                <a:solidFill>
                  <a:schemeClr val="tx1"/>
                </a:solidFill>
                <a:latin typeface="Times New Roman" panose="02020603050405020304" pitchFamily="18" charset="0"/>
              </a:rPr>
              <a:t> Italia, per supportare l’iniziativa “</a:t>
            </a:r>
            <a:r>
              <a:rPr lang="it-IT" b="0" i="0" u="none" strike="noStrike" baseline="0" dirty="0" err="1">
                <a:solidFill>
                  <a:schemeClr val="tx1"/>
                </a:solidFill>
                <a:latin typeface="Times New Roman" panose="02020603050405020304" pitchFamily="18" charset="0"/>
              </a:rPr>
              <a:t>Sky</a:t>
            </a:r>
            <a:r>
              <a:rPr lang="it-IT" b="0" i="0" u="none" strike="noStrike" baseline="0" dirty="0">
                <a:solidFill>
                  <a:schemeClr val="tx1"/>
                </a:solidFill>
                <a:latin typeface="Times New Roman" panose="02020603050405020304" pitchFamily="18" charset="0"/>
              </a:rPr>
              <a:t> Up The </a:t>
            </a:r>
            <a:r>
              <a:rPr lang="it-IT" b="0" i="0" u="none" strike="noStrike" baseline="0" dirty="0" err="1">
                <a:solidFill>
                  <a:schemeClr val="tx1"/>
                </a:solidFill>
                <a:latin typeface="Times New Roman" panose="02020603050405020304" pitchFamily="18" charset="0"/>
              </a:rPr>
              <a:t>Edit</a:t>
            </a:r>
            <a:r>
              <a:rPr lang="it-IT" b="0" i="0" u="none" strike="noStrike" baseline="0" dirty="0">
                <a:solidFill>
                  <a:schemeClr val="tx1"/>
                </a:solidFill>
                <a:latin typeface="Times New Roman" panose="02020603050405020304" pitchFamily="18" charset="0"/>
              </a:rPr>
              <a:t>”. </a:t>
            </a:r>
          </a:p>
          <a:p>
            <a:r>
              <a:rPr lang="it-IT" b="0" i="0" u="none" strike="noStrike" baseline="0" dirty="0">
                <a:solidFill>
                  <a:schemeClr val="tx1"/>
                </a:solidFill>
                <a:latin typeface="Times New Roman" panose="02020603050405020304" pitchFamily="18" charset="0"/>
              </a:rPr>
              <a:t>Rivolta a studentesse e studenti tra gli 8 e i 18 anni, nello specifico alle classi dalla terza alla quinta delle scuole primarie, a tutte le classi della scuola secondaria di primo e secondo grado, statali e paritarie </a:t>
            </a:r>
            <a:endParaRPr lang="it-IT" dirty="0">
              <a:solidFill>
                <a:schemeClr val="tx1"/>
              </a:solidFill>
            </a:endParaRPr>
          </a:p>
        </p:txBody>
      </p:sp>
    </p:spTree>
    <p:extLst>
      <p:ext uri="{BB962C8B-B14F-4D97-AF65-F5344CB8AC3E}">
        <p14:creationId xmlns:p14="http://schemas.microsoft.com/office/powerpoint/2010/main" val="30620359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D0CDD6-B4AB-452C-A667-9BEA4BF23AD0}"/>
              </a:ext>
            </a:extLst>
          </p:cNvPr>
          <p:cNvSpPr>
            <a:spLocks noGrp="1"/>
          </p:cNvSpPr>
          <p:nvPr>
            <p:ph type="title"/>
          </p:nvPr>
        </p:nvSpPr>
        <p:spPr>
          <a:xfrm>
            <a:off x="761213" y="5581939"/>
            <a:ext cx="11000857" cy="1507067"/>
          </a:xfrm>
        </p:spPr>
        <p:txBody>
          <a:bodyPr/>
          <a:lstStyle/>
          <a:p>
            <a:r>
              <a:rPr lang="it-IT" dirty="0"/>
              <a:t>Gruppi di lavoro su ai e giornalismo</a:t>
            </a:r>
          </a:p>
        </p:txBody>
      </p:sp>
      <p:sp>
        <p:nvSpPr>
          <p:cNvPr id="3" name="Segnaposto contenuto 2">
            <a:extLst>
              <a:ext uri="{FF2B5EF4-FFF2-40B4-BE49-F238E27FC236}">
                <a16:creationId xmlns:a16="http://schemas.microsoft.com/office/drawing/2014/main" id="{432C8891-65F6-4459-AA0D-434457267808}"/>
              </a:ext>
            </a:extLst>
          </p:cNvPr>
          <p:cNvSpPr>
            <a:spLocks noGrp="1"/>
          </p:cNvSpPr>
          <p:nvPr>
            <p:ph idx="1"/>
          </p:nvPr>
        </p:nvSpPr>
        <p:spPr>
          <a:xfrm>
            <a:off x="336884" y="1311442"/>
            <a:ext cx="11425186" cy="3615267"/>
          </a:xfrm>
        </p:spPr>
        <p:txBody>
          <a:bodyPr>
            <a:noAutofit/>
          </a:bodyPr>
          <a:lstStyle/>
          <a:p>
            <a:r>
              <a:rPr lang="it-IT" sz="1800" b="1" i="1" dirty="0" err="1">
                <a:solidFill>
                  <a:schemeClr val="tx1"/>
                </a:solidFill>
              </a:rPr>
              <a:t>Constructive</a:t>
            </a:r>
            <a:r>
              <a:rPr lang="it-IT" sz="1800" b="1" i="1" dirty="0">
                <a:solidFill>
                  <a:schemeClr val="tx1"/>
                </a:solidFill>
              </a:rPr>
              <a:t> Network</a:t>
            </a:r>
            <a:r>
              <a:rPr lang="it-IT" sz="1800" dirty="0">
                <a:solidFill>
                  <a:schemeClr val="tx1"/>
                </a:solidFill>
              </a:rPr>
              <a:t> e di </a:t>
            </a:r>
            <a:r>
              <a:rPr lang="it-IT" sz="1800" b="1" i="1" dirty="0" err="1">
                <a:solidFill>
                  <a:schemeClr val="tx1"/>
                </a:solidFill>
              </a:rPr>
              <a:t>JournalismAI</a:t>
            </a:r>
            <a:r>
              <a:rPr lang="it-IT" sz="1800" dirty="0">
                <a:solidFill>
                  <a:schemeClr val="tx1"/>
                </a:solidFill>
              </a:rPr>
              <a:t>, giornalisti che usano l’IA in modo etico, sostenuto dalla</a:t>
            </a:r>
            <a:r>
              <a:rPr lang="it-IT" sz="1800" i="1" dirty="0">
                <a:solidFill>
                  <a:schemeClr val="tx1"/>
                </a:solidFill>
              </a:rPr>
              <a:t> </a:t>
            </a:r>
            <a:r>
              <a:rPr lang="it-IT" sz="1800" i="1" dirty="0">
                <a:solidFill>
                  <a:srgbClr val="0D2E46"/>
                </a:solidFill>
                <a:hlinkClick r:id="rId2">
                  <a:extLst>
                    <a:ext uri="{A12FA001-AC4F-418D-AE19-62706E023703}">
                      <ahyp:hlinkClr xmlns:ahyp="http://schemas.microsoft.com/office/drawing/2018/hyperlinkcolor" val="tx"/>
                    </a:ext>
                  </a:extLst>
                </a:hlinkClick>
              </a:rPr>
              <a:t>London School of </a:t>
            </a:r>
            <a:r>
              <a:rPr lang="it-IT" sz="1800" i="1" dirty="0" err="1">
                <a:solidFill>
                  <a:schemeClr val="tx1"/>
                </a:solidFill>
                <a:hlinkClick r:id="rId2">
                  <a:extLst>
                    <a:ext uri="{A12FA001-AC4F-418D-AE19-62706E023703}">
                      <ahyp:hlinkClr xmlns:ahyp="http://schemas.microsoft.com/office/drawing/2018/hyperlinkcolor" val="tx"/>
                    </a:ext>
                  </a:extLst>
                </a:hlinkClick>
              </a:rPr>
              <a:t>Economics</a:t>
            </a:r>
            <a:r>
              <a:rPr lang="it-IT" sz="1800" dirty="0">
                <a:solidFill>
                  <a:schemeClr val="tx1"/>
                </a:solidFill>
              </a:rPr>
              <a:t>. www.teresapotenza.com &lt;info@teresapotenza.com&gt;</a:t>
            </a:r>
          </a:p>
          <a:p>
            <a:pPr>
              <a:lnSpc>
                <a:spcPct val="115000"/>
              </a:lnSpc>
              <a:spcAft>
                <a:spcPts val="1000"/>
              </a:spcAft>
            </a:pP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la scrittura e la </a:t>
            </a:r>
            <a:r>
              <a:rPr lang="it-IT"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generazione</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dei contenuti</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1800" dirty="0">
                <a:solidFill>
                  <a:schemeClr val="tx1"/>
                </a:solidFill>
                <a:effectLst/>
                <a:latin typeface="Symbol" panose="05050102010706020507" pitchFamily="18" charset="2"/>
                <a:ea typeface="Times New Roman" panose="02020603050405020304" pitchFamily="18" charset="0"/>
                <a:cs typeface="Times New Roman" panose="02020603050405020304" pitchFamily="18" charset="0"/>
              </a:rPr>
              <a:t>·</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 </a:t>
            </a:r>
            <a:r>
              <a:rPr lang="it-IT"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ricerca</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e l’aggregazione di notizie</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1800" dirty="0">
                <a:solidFill>
                  <a:schemeClr val="tx1"/>
                </a:solidFill>
                <a:effectLst/>
                <a:latin typeface="Symbol" panose="05050102010706020507" pitchFamily="18" charset="2"/>
                <a:ea typeface="Times New Roman" panose="02020603050405020304" pitchFamily="18" charset="0"/>
                <a:cs typeface="Times New Roman" panose="02020603050405020304" pitchFamily="18" charset="0"/>
              </a:rPr>
              <a:t>·</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 </a:t>
            </a:r>
            <a:r>
              <a:rPr lang="it-IT"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verifica</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delle fonti</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1800" dirty="0">
                <a:solidFill>
                  <a:schemeClr val="tx1"/>
                </a:solidFill>
                <a:effectLst/>
                <a:latin typeface="Symbol" panose="05050102010706020507" pitchFamily="18" charset="2"/>
                <a:ea typeface="Times New Roman" panose="02020603050405020304" pitchFamily="18" charset="0"/>
                <a:cs typeface="Times New Roman" panose="02020603050405020304" pitchFamily="18" charset="0"/>
              </a:rPr>
              <a:t>·</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t>
            </a:r>
            <a:r>
              <a:rPr lang="it-IT"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analisi </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dei dati e delle visualizzazioni</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it-IT" sz="1800" dirty="0">
                <a:solidFill>
                  <a:schemeClr val="tx1"/>
                </a:solidFill>
                <a:effectLst/>
                <a:latin typeface="Symbol" panose="05050102010706020507" pitchFamily="18" charset="2"/>
                <a:ea typeface="Times New Roman" panose="02020603050405020304" pitchFamily="18" charset="0"/>
                <a:cs typeface="Times New Roman" panose="02020603050405020304" pitchFamily="18" charset="0"/>
              </a:rPr>
              <a:t>·</a:t>
            </a:r>
            <a:r>
              <a:rPr lang="it-IT"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 </a:t>
            </a:r>
            <a:r>
              <a:rPr lang="it-IT"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traduzione</a:t>
            </a:r>
          </a:p>
          <a:p>
            <a:pPr>
              <a:lnSpc>
                <a:spcPct val="115000"/>
              </a:lnSpc>
              <a:spcAft>
                <a:spcPts val="1000"/>
              </a:spcAft>
            </a:pPr>
            <a:r>
              <a:rPr lang="it-IT" sz="1800" b="1" dirty="0">
                <a:solidFill>
                  <a:schemeClr val="tx1"/>
                </a:solidFill>
              </a:rPr>
              <a:t>PROGETTI E STUDI - International Center for Journalism - </a:t>
            </a:r>
            <a:r>
              <a:rPr lang="it-IT" sz="1800" dirty="0">
                <a:solidFill>
                  <a:schemeClr val="tx1"/>
                </a:solidFill>
                <a:effectLst/>
              </a:rPr>
              <a:t>è un'organizzazione professionale senza scopo di lucro con sede a Washington, D.C., Stati Uniti, che promuove il giornalismo in tutto il mondo. Dal 1984, il Centro Internazionale per i Giornalisti ha lavorato direttamente con più di 70.000 giornalisti provenienti da 180 </a:t>
            </a:r>
            <a:r>
              <a:rPr lang="it-IT" sz="1800" dirty="0" err="1">
                <a:solidFill>
                  <a:schemeClr val="tx1"/>
                </a:solidFill>
                <a:effectLst/>
              </a:rPr>
              <a:t>paes</a:t>
            </a:r>
            <a:endParaRPr lang="it-IT" sz="1800" dirty="0">
              <a:solidFill>
                <a:schemeClr val="tx1"/>
              </a:solidFill>
            </a:endParaRPr>
          </a:p>
          <a:p>
            <a:pPr>
              <a:lnSpc>
                <a:spcPct val="115000"/>
              </a:lnSpc>
              <a:spcAft>
                <a:spcPts val="1000"/>
              </a:spcAft>
            </a:pPr>
            <a:r>
              <a:rPr lang="it-IT" sz="1800" dirty="0">
                <a:solidFill>
                  <a:schemeClr val="tx1"/>
                </a:solidFill>
              </a:rPr>
              <a:t>In Svezia 13 aziende editoriali si sono riunite sotto l’egida dell’</a:t>
            </a:r>
            <a:r>
              <a:rPr lang="it-IT" sz="1800" dirty="0" err="1">
                <a:solidFill>
                  <a:schemeClr val="tx1"/>
                </a:solidFill>
              </a:rPr>
              <a:t>Utgivarna</a:t>
            </a:r>
            <a:r>
              <a:rPr lang="it-IT" sz="1800" dirty="0">
                <a:solidFill>
                  <a:schemeClr val="tx1"/>
                </a:solidFill>
              </a:rPr>
              <a:t> (l’associazione degli editori svedesi) </a:t>
            </a:r>
            <a:r>
              <a:rPr lang="it-IT" sz="1800" dirty="0">
                <a:solidFill>
                  <a:srgbClr val="0D2E46"/>
                </a:solidFill>
                <a:hlinkClick r:id="rId3">
                  <a:extLst>
                    <a:ext uri="{A12FA001-AC4F-418D-AE19-62706E023703}">
                      <ahyp:hlinkClr xmlns:ahyp="http://schemas.microsoft.com/office/drawing/2018/hyperlinkcolor" val="tx"/>
                    </a:ext>
                  </a:extLst>
                </a:hlinkClick>
              </a:rPr>
              <a:t>per realizzare uno studio e una serie di workshop sul tema dell’AI </a:t>
            </a:r>
            <a:r>
              <a:rPr lang="it-IT" sz="1800" dirty="0" err="1">
                <a:solidFill>
                  <a:schemeClr val="tx1"/>
                </a:solidFill>
                <a:hlinkClick r:id="rId3">
                  <a:extLst>
                    <a:ext uri="{A12FA001-AC4F-418D-AE19-62706E023703}">
                      <ahyp:hlinkClr xmlns:ahyp="http://schemas.microsoft.com/office/drawing/2018/hyperlinkcolor" val="tx"/>
                    </a:ext>
                  </a:extLst>
                </a:hlinkClick>
              </a:rPr>
              <a:t>transparency</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it-IT" sz="1800" dirty="0">
              <a:solidFill>
                <a:schemeClr val="tx1"/>
              </a:solidFill>
            </a:endParaRPr>
          </a:p>
        </p:txBody>
      </p:sp>
    </p:spTree>
    <p:extLst>
      <p:ext uri="{BB962C8B-B14F-4D97-AF65-F5344CB8AC3E}">
        <p14:creationId xmlns:p14="http://schemas.microsoft.com/office/powerpoint/2010/main" val="29863511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CA4E67-255E-4D4B-A689-138F5F5AC930}"/>
              </a:ext>
            </a:extLst>
          </p:cNvPr>
          <p:cNvSpPr>
            <a:spLocks noGrp="1"/>
          </p:cNvSpPr>
          <p:nvPr>
            <p:ph type="title"/>
          </p:nvPr>
        </p:nvSpPr>
        <p:spPr>
          <a:xfrm>
            <a:off x="1675615" y="5350933"/>
            <a:ext cx="8534400" cy="1507067"/>
          </a:xfrm>
        </p:spPr>
        <p:txBody>
          <a:bodyPr/>
          <a:lstStyle/>
          <a:p>
            <a:r>
              <a:rPr lang="it-IT" dirty="0"/>
              <a:t>TOOLS E LORO UTILIZZO </a:t>
            </a:r>
          </a:p>
        </p:txBody>
      </p:sp>
      <p:graphicFrame>
        <p:nvGraphicFramePr>
          <p:cNvPr id="4" name="Segnaposto contenuto 3">
            <a:extLst>
              <a:ext uri="{FF2B5EF4-FFF2-40B4-BE49-F238E27FC236}">
                <a16:creationId xmlns:a16="http://schemas.microsoft.com/office/drawing/2014/main" id="{4679BB1E-26DA-43C1-97DF-6E2A6350AF7B}"/>
              </a:ext>
            </a:extLst>
          </p:cNvPr>
          <p:cNvGraphicFramePr>
            <a:graphicFrameLocks noGrp="1"/>
          </p:cNvGraphicFramePr>
          <p:nvPr>
            <p:ph idx="1"/>
            <p:extLst>
              <p:ext uri="{D42A27DB-BD31-4B8C-83A1-F6EECF244321}">
                <p14:modId xmlns:p14="http://schemas.microsoft.com/office/powerpoint/2010/main" val="3035796944"/>
              </p:ext>
            </p:extLst>
          </p:nvPr>
        </p:nvGraphicFramePr>
        <p:xfrm>
          <a:off x="298383" y="228600"/>
          <a:ext cx="10838048" cy="5219301"/>
        </p:xfrm>
        <a:graphic>
          <a:graphicData uri="http://schemas.openxmlformats.org/drawingml/2006/table">
            <a:tbl>
              <a:tblPr/>
              <a:tblGrid>
                <a:gridCol w="2709512">
                  <a:extLst>
                    <a:ext uri="{9D8B030D-6E8A-4147-A177-3AD203B41FA5}">
                      <a16:colId xmlns:a16="http://schemas.microsoft.com/office/drawing/2014/main" val="2670640919"/>
                    </a:ext>
                  </a:extLst>
                </a:gridCol>
                <a:gridCol w="2709512">
                  <a:extLst>
                    <a:ext uri="{9D8B030D-6E8A-4147-A177-3AD203B41FA5}">
                      <a16:colId xmlns:a16="http://schemas.microsoft.com/office/drawing/2014/main" val="1622018369"/>
                    </a:ext>
                  </a:extLst>
                </a:gridCol>
                <a:gridCol w="2709512">
                  <a:extLst>
                    <a:ext uri="{9D8B030D-6E8A-4147-A177-3AD203B41FA5}">
                      <a16:colId xmlns:a16="http://schemas.microsoft.com/office/drawing/2014/main" val="2680249248"/>
                    </a:ext>
                  </a:extLst>
                </a:gridCol>
                <a:gridCol w="2709512">
                  <a:extLst>
                    <a:ext uri="{9D8B030D-6E8A-4147-A177-3AD203B41FA5}">
                      <a16:colId xmlns:a16="http://schemas.microsoft.com/office/drawing/2014/main" val="3591449487"/>
                    </a:ext>
                  </a:extLst>
                </a:gridCol>
              </a:tblGrid>
              <a:tr h="474482">
                <a:tc>
                  <a:txBody>
                    <a:bodyPr/>
                    <a:lstStyle/>
                    <a:p>
                      <a:r>
                        <a:rPr lang="it-IT" sz="900" b="1"/>
                        <a:t>TOOL</a:t>
                      </a:r>
                      <a:endParaRPr lang="it-IT" sz="900"/>
                    </a:p>
                  </a:txBody>
                  <a:tcPr marL="46945" marR="46945" marT="23472" marB="23472" anchor="ctr">
                    <a:lnL>
                      <a:noFill/>
                    </a:lnL>
                    <a:lnR>
                      <a:noFill/>
                    </a:lnR>
                    <a:lnT>
                      <a:noFill/>
                    </a:lnT>
                    <a:lnB>
                      <a:noFill/>
                    </a:lnB>
                  </a:tcPr>
                </a:tc>
                <a:tc>
                  <a:txBody>
                    <a:bodyPr/>
                    <a:lstStyle/>
                    <a:p>
                      <a:r>
                        <a:rPr lang="it-IT" sz="900" b="1"/>
                        <a:t>FUNZIONE PRINCIPALE</a:t>
                      </a:r>
                      <a:endParaRPr lang="it-IT" sz="900"/>
                    </a:p>
                  </a:txBody>
                  <a:tcPr marL="46945" marR="46945" marT="23472" marB="23472" anchor="ctr">
                    <a:lnL>
                      <a:noFill/>
                    </a:lnL>
                    <a:lnR>
                      <a:noFill/>
                    </a:lnR>
                    <a:lnT>
                      <a:noFill/>
                    </a:lnT>
                    <a:lnB>
                      <a:noFill/>
                    </a:lnB>
                  </a:tcPr>
                </a:tc>
                <a:tc>
                  <a:txBody>
                    <a:bodyPr/>
                    <a:lstStyle/>
                    <a:p>
                      <a:r>
                        <a:rPr lang="it-IT" sz="900" b="1"/>
                        <a:t>ESEMPIO DI UTILIZZO</a:t>
                      </a:r>
                      <a:endParaRPr lang="it-IT" sz="900"/>
                    </a:p>
                  </a:txBody>
                  <a:tcPr marL="46945" marR="46945" marT="23472" marB="23472" anchor="ctr">
                    <a:lnL>
                      <a:noFill/>
                    </a:lnL>
                    <a:lnR>
                      <a:noFill/>
                    </a:lnR>
                    <a:lnT>
                      <a:noFill/>
                    </a:lnT>
                    <a:lnB>
                      <a:noFill/>
                    </a:lnB>
                  </a:tcPr>
                </a:tc>
                <a:tc>
                  <a:txBody>
                    <a:bodyPr/>
                    <a:lstStyle/>
                    <a:p>
                      <a:r>
                        <a:rPr lang="it-IT" sz="900" b="1"/>
                        <a:t>VANTAGGI</a:t>
                      </a:r>
                      <a:endParaRPr lang="it-IT" sz="900"/>
                    </a:p>
                  </a:txBody>
                  <a:tcPr marL="46945" marR="46945" marT="23472" marB="23472" anchor="ctr">
                    <a:lnL>
                      <a:noFill/>
                    </a:lnL>
                    <a:lnR>
                      <a:noFill/>
                    </a:lnR>
                    <a:lnT>
                      <a:noFill/>
                    </a:lnT>
                    <a:lnB>
                      <a:noFill/>
                    </a:lnB>
                  </a:tcPr>
                </a:tc>
                <a:extLst>
                  <a:ext uri="{0D108BD9-81ED-4DB2-BD59-A6C34878D82A}">
                    <a16:rowId xmlns:a16="http://schemas.microsoft.com/office/drawing/2014/main" val="411268850"/>
                  </a:ext>
                </a:extLst>
              </a:tr>
              <a:tr h="474482">
                <a:tc>
                  <a:txBody>
                    <a:bodyPr/>
                    <a:lstStyle/>
                    <a:p>
                      <a:r>
                        <a:rPr lang="it-IT" sz="900"/>
                        <a:t>ChatGPT</a:t>
                      </a:r>
                    </a:p>
                  </a:txBody>
                  <a:tcPr marL="46945" marR="46945" marT="23472" marB="23472" anchor="ctr">
                    <a:lnL>
                      <a:noFill/>
                    </a:lnL>
                    <a:lnR>
                      <a:noFill/>
                    </a:lnR>
                    <a:lnT>
                      <a:noFill/>
                    </a:lnT>
                    <a:lnB>
                      <a:noFill/>
                    </a:lnB>
                  </a:tcPr>
                </a:tc>
                <a:tc>
                  <a:txBody>
                    <a:bodyPr/>
                    <a:lstStyle/>
                    <a:p>
                      <a:r>
                        <a:rPr lang="it-IT" sz="900"/>
                        <a:t>Contenuti testuali e visivi</a:t>
                      </a:r>
                    </a:p>
                  </a:txBody>
                  <a:tcPr marL="46945" marR="46945" marT="23472" marB="23472" anchor="ctr">
                    <a:lnL>
                      <a:noFill/>
                    </a:lnL>
                    <a:lnR>
                      <a:noFill/>
                    </a:lnR>
                    <a:lnT>
                      <a:noFill/>
                    </a:lnT>
                    <a:lnB>
                      <a:noFill/>
                    </a:lnB>
                  </a:tcPr>
                </a:tc>
                <a:tc>
                  <a:txBody>
                    <a:bodyPr/>
                    <a:lstStyle/>
                    <a:p>
                      <a:r>
                        <a:rPr lang="it-IT" sz="900"/>
                        <a:t>Scrittura</a:t>
                      </a:r>
                    </a:p>
                  </a:txBody>
                  <a:tcPr marL="46945" marR="46945" marT="23472" marB="23472" anchor="ctr">
                    <a:lnL>
                      <a:noFill/>
                    </a:lnL>
                    <a:lnR>
                      <a:noFill/>
                    </a:lnR>
                    <a:lnT>
                      <a:noFill/>
                    </a:lnT>
                    <a:lnB>
                      <a:noFill/>
                    </a:lnB>
                  </a:tcPr>
                </a:tc>
                <a:tc>
                  <a:txBody>
                    <a:bodyPr/>
                    <a:lstStyle/>
                    <a:p>
                      <a:r>
                        <a:rPr lang="it-IT" sz="900"/>
                        <a:t>Aumento della produttività</a:t>
                      </a:r>
                    </a:p>
                  </a:txBody>
                  <a:tcPr marL="46945" marR="46945" marT="23472" marB="23472" anchor="ctr">
                    <a:lnL>
                      <a:noFill/>
                    </a:lnL>
                    <a:lnR>
                      <a:noFill/>
                    </a:lnR>
                    <a:lnT>
                      <a:noFill/>
                    </a:lnT>
                    <a:lnB>
                      <a:noFill/>
                    </a:lnB>
                  </a:tcPr>
                </a:tc>
                <a:extLst>
                  <a:ext uri="{0D108BD9-81ED-4DB2-BD59-A6C34878D82A}">
                    <a16:rowId xmlns:a16="http://schemas.microsoft.com/office/drawing/2014/main" val="1685513310"/>
                  </a:ext>
                </a:extLst>
              </a:tr>
              <a:tr h="474482">
                <a:tc>
                  <a:txBody>
                    <a:bodyPr/>
                    <a:lstStyle/>
                    <a:p>
                      <a:r>
                        <a:rPr lang="it-IT" sz="900"/>
                        <a:t>Gemini</a:t>
                      </a:r>
                    </a:p>
                  </a:txBody>
                  <a:tcPr marL="46945" marR="46945" marT="23472" marB="23472" anchor="ctr">
                    <a:lnL>
                      <a:noFill/>
                    </a:lnL>
                    <a:lnR>
                      <a:noFill/>
                    </a:lnR>
                    <a:lnT>
                      <a:noFill/>
                    </a:lnT>
                    <a:lnB>
                      <a:noFill/>
                    </a:lnB>
                  </a:tcPr>
                </a:tc>
                <a:tc>
                  <a:txBody>
                    <a:bodyPr/>
                    <a:lstStyle/>
                    <a:p>
                      <a:r>
                        <a:rPr lang="it-IT" sz="900"/>
                        <a:t>Contenuti testuali e visivi</a:t>
                      </a:r>
                    </a:p>
                  </a:txBody>
                  <a:tcPr marL="46945" marR="46945" marT="23472" marB="23472" anchor="ctr">
                    <a:lnL>
                      <a:noFill/>
                    </a:lnL>
                    <a:lnR>
                      <a:noFill/>
                    </a:lnR>
                    <a:lnT>
                      <a:noFill/>
                    </a:lnT>
                    <a:lnB>
                      <a:noFill/>
                    </a:lnB>
                  </a:tcPr>
                </a:tc>
                <a:tc>
                  <a:txBody>
                    <a:bodyPr/>
                    <a:lstStyle/>
                    <a:p>
                      <a:r>
                        <a:rPr lang="it-IT" sz="900"/>
                        <a:t>Brainstorming</a:t>
                      </a:r>
                    </a:p>
                  </a:txBody>
                  <a:tcPr marL="46945" marR="46945" marT="23472" marB="23472" anchor="ctr">
                    <a:lnL>
                      <a:noFill/>
                    </a:lnL>
                    <a:lnR>
                      <a:noFill/>
                    </a:lnR>
                    <a:lnT>
                      <a:noFill/>
                    </a:lnT>
                    <a:lnB>
                      <a:noFill/>
                    </a:lnB>
                  </a:tcPr>
                </a:tc>
                <a:tc>
                  <a:txBody>
                    <a:bodyPr/>
                    <a:lstStyle/>
                    <a:p>
                      <a:r>
                        <a:rPr lang="it-IT" sz="900"/>
                        <a:t>Superare il blocco creativo</a:t>
                      </a:r>
                    </a:p>
                  </a:txBody>
                  <a:tcPr marL="46945" marR="46945" marT="23472" marB="23472" anchor="ctr">
                    <a:lnL>
                      <a:noFill/>
                    </a:lnL>
                    <a:lnR>
                      <a:noFill/>
                    </a:lnR>
                    <a:lnT>
                      <a:noFill/>
                    </a:lnT>
                    <a:lnB>
                      <a:noFill/>
                    </a:lnB>
                  </a:tcPr>
                </a:tc>
                <a:extLst>
                  <a:ext uri="{0D108BD9-81ED-4DB2-BD59-A6C34878D82A}">
                    <a16:rowId xmlns:a16="http://schemas.microsoft.com/office/drawing/2014/main" val="3207106091"/>
                  </a:ext>
                </a:extLst>
              </a:tr>
              <a:tr h="474482">
                <a:tc>
                  <a:txBody>
                    <a:bodyPr/>
                    <a:lstStyle/>
                    <a:p>
                      <a:r>
                        <a:rPr lang="it-IT" sz="900"/>
                        <a:t>Google News</a:t>
                      </a:r>
                    </a:p>
                  </a:txBody>
                  <a:tcPr marL="46945" marR="46945" marT="23472" marB="23472" anchor="ctr">
                    <a:lnL>
                      <a:noFill/>
                    </a:lnL>
                    <a:lnR>
                      <a:noFill/>
                    </a:lnR>
                    <a:lnT>
                      <a:noFill/>
                    </a:lnT>
                    <a:lnB>
                      <a:noFill/>
                    </a:lnB>
                  </a:tcPr>
                </a:tc>
                <a:tc>
                  <a:txBody>
                    <a:bodyPr/>
                    <a:lstStyle/>
                    <a:p>
                      <a:r>
                        <a:rPr lang="it-IT" sz="900"/>
                        <a:t>Aggregatore</a:t>
                      </a:r>
                    </a:p>
                  </a:txBody>
                  <a:tcPr marL="46945" marR="46945" marT="23472" marB="23472" anchor="ctr">
                    <a:lnL>
                      <a:noFill/>
                    </a:lnL>
                    <a:lnR>
                      <a:noFill/>
                    </a:lnR>
                    <a:lnT>
                      <a:noFill/>
                    </a:lnT>
                    <a:lnB>
                      <a:noFill/>
                    </a:lnB>
                  </a:tcPr>
                </a:tc>
                <a:tc>
                  <a:txBody>
                    <a:bodyPr/>
                    <a:lstStyle/>
                    <a:p>
                      <a:r>
                        <a:rPr lang="it-IT" sz="900"/>
                        <a:t>Ricerca</a:t>
                      </a:r>
                    </a:p>
                  </a:txBody>
                  <a:tcPr marL="46945" marR="46945" marT="23472" marB="23472" anchor="ctr">
                    <a:lnL>
                      <a:noFill/>
                    </a:lnL>
                    <a:lnR>
                      <a:noFill/>
                    </a:lnR>
                    <a:lnT>
                      <a:noFill/>
                    </a:lnT>
                    <a:lnB>
                      <a:noFill/>
                    </a:lnB>
                  </a:tcPr>
                </a:tc>
                <a:tc>
                  <a:txBody>
                    <a:bodyPr/>
                    <a:lstStyle/>
                    <a:p>
                      <a:r>
                        <a:rPr lang="it-IT" sz="900"/>
                        <a:t>Monitoraggio news</a:t>
                      </a:r>
                    </a:p>
                  </a:txBody>
                  <a:tcPr marL="46945" marR="46945" marT="23472" marB="23472" anchor="ctr">
                    <a:lnL>
                      <a:noFill/>
                    </a:lnL>
                    <a:lnR>
                      <a:noFill/>
                    </a:lnR>
                    <a:lnT>
                      <a:noFill/>
                    </a:lnT>
                    <a:lnB>
                      <a:noFill/>
                    </a:lnB>
                  </a:tcPr>
                </a:tc>
                <a:extLst>
                  <a:ext uri="{0D108BD9-81ED-4DB2-BD59-A6C34878D82A}">
                    <a16:rowId xmlns:a16="http://schemas.microsoft.com/office/drawing/2014/main" val="3120484966"/>
                  </a:ext>
                </a:extLst>
              </a:tr>
              <a:tr h="271133">
                <a:tc>
                  <a:txBody>
                    <a:bodyPr/>
                    <a:lstStyle/>
                    <a:p>
                      <a:r>
                        <a:rPr lang="it-IT" sz="900"/>
                        <a:t>Feedly</a:t>
                      </a:r>
                    </a:p>
                  </a:txBody>
                  <a:tcPr marL="46945" marR="46945" marT="23472" marB="23472" anchor="ctr">
                    <a:lnL>
                      <a:noFill/>
                    </a:lnL>
                    <a:lnR>
                      <a:noFill/>
                    </a:lnR>
                    <a:lnT>
                      <a:noFill/>
                    </a:lnT>
                    <a:lnB>
                      <a:noFill/>
                    </a:lnB>
                  </a:tcPr>
                </a:tc>
                <a:tc>
                  <a:txBody>
                    <a:bodyPr/>
                    <a:lstStyle/>
                    <a:p>
                      <a:r>
                        <a:rPr lang="it-IT" sz="900"/>
                        <a:t>Aggregatore</a:t>
                      </a:r>
                    </a:p>
                  </a:txBody>
                  <a:tcPr marL="46945" marR="46945" marT="23472" marB="23472" anchor="ctr">
                    <a:lnL>
                      <a:noFill/>
                    </a:lnL>
                    <a:lnR>
                      <a:noFill/>
                    </a:lnR>
                    <a:lnT>
                      <a:noFill/>
                    </a:lnT>
                    <a:lnB>
                      <a:noFill/>
                    </a:lnB>
                  </a:tcPr>
                </a:tc>
                <a:tc>
                  <a:txBody>
                    <a:bodyPr/>
                    <a:lstStyle/>
                    <a:p>
                      <a:r>
                        <a:rPr lang="it-IT" sz="900"/>
                        <a:t>Ricerca</a:t>
                      </a:r>
                    </a:p>
                  </a:txBody>
                  <a:tcPr marL="46945" marR="46945" marT="23472" marB="23472" anchor="ctr">
                    <a:lnL>
                      <a:noFill/>
                    </a:lnL>
                    <a:lnR>
                      <a:noFill/>
                    </a:lnR>
                    <a:lnT>
                      <a:noFill/>
                    </a:lnT>
                    <a:lnB>
                      <a:noFill/>
                    </a:lnB>
                  </a:tcPr>
                </a:tc>
                <a:tc>
                  <a:txBody>
                    <a:bodyPr/>
                    <a:lstStyle/>
                    <a:p>
                      <a:r>
                        <a:rPr lang="it-IT" sz="900"/>
                        <a:t>Filtro di notizie</a:t>
                      </a:r>
                    </a:p>
                  </a:txBody>
                  <a:tcPr marL="46945" marR="46945" marT="23472" marB="23472" anchor="ctr">
                    <a:lnL>
                      <a:noFill/>
                    </a:lnL>
                    <a:lnR>
                      <a:noFill/>
                    </a:lnR>
                    <a:lnT>
                      <a:noFill/>
                    </a:lnT>
                    <a:lnB>
                      <a:noFill/>
                    </a:lnB>
                  </a:tcPr>
                </a:tc>
                <a:extLst>
                  <a:ext uri="{0D108BD9-81ED-4DB2-BD59-A6C34878D82A}">
                    <a16:rowId xmlns:a16="http://schemas.microsoft.com/office/drawing/2014/main" val="2956563844"/>
                  </a:ext>
                </a:extLst>
              </a:tr>
              <a:tr h="474482">
                <a:tc>
                  <a:txBody>
                    <a:bodyPr/>
                    <a:lstStyle/>
                    <a:p>
                      <a:r>
                        <a:rPr lang="it-IT" sz="900"/>
                        <a:t>Dataminr</a:t>
                      </a:r>
                    </a:p>
                  </a:txBody>
                  <a:tcPr marL="46945" marR="46945" marT="23472" marB="23472" anchor="ctr">
                    <a:lnL>
                      <a:noFill/>
                    </a:lnL>
                    <a:lnR>
                      <a:noFill/>
                    </a:lnR>
                    <a:lnT>
                      <a:noFill/>
                    </a:lnT>
                    <a:lnB>
                      <a:noFill/>
                    </a:lnB>
                  </a:tcPr>
                </a:tc>
                <a:tc>
                  <a:txBody>
                    <a:bodyPr/>
                    <a:lstStyle/>
                    <a:p>
                      <a:r>
                        <a:rPr lang="it-IT" sz="900"/>
                        <a:t>Monitoraggio di notizie</a:t>
                      </a:r>
                    </a:p>
                  </a:txBody>
                  <a:tcPr marL="46945" marR="46945" marT="23472" marB="23472" anchor="ctr">
                    <a:lnL>
                      <a:noFill/>
                    </a:lnL>
                    <a:lnR>
                      <a:noFill/>
                    </a:lnR>
                    <a:lnT>
                      <a:noFill/>
                    </a:lnT>
                    <a:lnB>
                      <a:noFill/>
                    </a:lnB>
                  </a:tcPr>
                </a:tc>
                <a:tc>
                  <a:txBody>
                    <a:bodyPr/>
                    <a:lstStyle/>
                    <a:p>
                      <a:r>
                        <a:rPr lang="it-IT" sz="900"/>
                        <a:t>Ricerca</a:t>
                      </a:r>
                    </a:p>
                  </a:txBody>
                  <a:tcPr marL="46945" marR="46945" marT="23472" marB="23472" anchor="ctr">
                    <a:lnL>
                      <a:noFill/>
                    </a:lnL>
                    <a:lnR>
                      <a:noFill/>
                    </a:lnR>
                    <a:lnT>
                      <a:noFill/>
                    </a:lnT>
                    <a:lnB>
                      <a:noFill/>
                    </a:lnB>
                  </a:tcPr>
                </a:tc>
                <a:tc>
                  <a:txBody>
                    <a:bodyPr/>
                    <a:lstStyle/>
                    <a:p>
                      <a:r>
                        <a:rPr lang="it-IT" sz="900"/>
                        <a:t>Aggiornamenti in tempo reale</a:t>
                      </a:r>
                    </a:p>
                  </a:txBody>
                  <a:tcPr marL="46945" marR="46945" marT="23472" marB="23472" anchor="ctr">
                    <a:lnL>
                      <a:noFill/>
                    </a:lnL>
                    <a:lnR>
                      <a:noFill/>
                    </a:lnR>
                    <a:lnT>
                      <a:noFill/>
                    </a:lnT>
                    <a:lnB>
                      <a:noFill/>
                    </a:lnB>
                  </a:tcPr>
                </a:tc>
                <a:extLst>
                  <a:ext uri="{0D108BD9-81ED-4DB2-BD59-A6C34878D82A}">
                    <a16:rowId xmlns:a16="http://schemas.microsoft.com/office/drawing/2014/main" val="1479754515"/>
                  </a:ext>
                </a:extLst>
              </a:tr>
              <a:tr h="474482">
                <a:tc>
                  <a:txBody>
                    <a:bodyPr/>
                    <a:lstStyle/>
                    <a:p>
                      <a:r>
                        <a:rPr lang="it-IT" sz="900"/>
                        <a:t>Snopes</a:t>
                      </a:r>
                    </a:p>
                  </a:txBody>
                  <a:tcPr marL="46945" marR="46945" marT="23472" marB="23472" anchor="ctr">
                    <a:lnL>
                      <a:noFill/>
                    </a:lnL>
                    <a:lnR>
                      <a:noFill/>
                    </a:lnR>
                    <a:lnT>
                      <a:noFill/>
                    </a:lnT>
                    <a:lnB>
                      <a:noFill/>
                    </a:lnB>
                  </a:tcPr>
                </a:tc>
                <a:tc>
                  <a:txBody>
                    <a:bodyPr/>
                    <a:lstStyle/>
                    <a:p>
                      <a:r>
                        <a:rPr lang="it-IT" sz="900"/>
                        <a:t>Verifica delle fonti</a:t>
                      </a:r>
                    </a:p>
                  </a:txBody>
                  <a:tcPr marL="46945" marR="46945" marT="23472" marB="23472" anchor="ctr">
                    <a:lnL>
                      <a:noFill/>
                    </a:lnL>
                    <a:lnR>
                      <a:noFill/>
                    </a:lnR>
                    <a:lnT>
                      <a:noFill/>
                    </a:lnT>
                    <a:lnB>
                      <a:noFill/>
                    </a:lnB>
                  </a:tcPr>
                </a:tc>
                <a:tc>
                  <a:txBody>
                    <a:bodyPr/>
                    <a:lstStyle/>
                    <a:p>
                      <a:r>
                        <a:rPr lang="it-IT" sz="900"/>
                        <a:t>Verifica</a:t>
                      </a:r>
                    </a:p>
                  </a:txBody>
                  <a:tcPr marL="46945" marR="46945" marT="23472" marB="23472" anchor="ctr">
                    <a:lnL>
                      <a:noFill/>
                    </a:lnL>
                    <a:lnR>
                      <a:noFill/>
                    </a:lnR>
                    <a:lnT>
                      <a:noFill/>
                    </a:lnT>
                    <a:lnB>
                      <a:noFill/>
                    </a:lnB>
                  </a:tcPr>
                </a:tc>
                <a:tc>
                  <a:txBody>
                    <a:bodyPr/>
                    <a:lstStyle/>
                    <a:p>
                      <a:r>
                        <a:rPr lang="it-IT" sz="900"/>
                        <a:t>Verifica di fatti</a:t>
                      </a:r>
                    </a:p>
                  </a:txBody>
                  <a:tcPr marL="46945" marR="46945" marT="23472" marB="23472" anchor="ctr">
                    <a:lnL>
                      <a:noFill/>
                    </a:lnL>
                    <a:lnR>
                      <a:noFill/>
                    </a:lnR>
                    <a:lnT>
                      <a:noFill/>
                    </a:lnT>
                    <a:lnB>
                      <a:noFill/>
                    </a:lnB>
                  </a:tcPr>
                </a:tc>
                <a:extLst>
                  <a:ext uri="{0D108BD9-81ED-4DB2-BD59-A6C34878D82A}">
                    <a16:rowId xmlns:a16="http://schemas.microsoft.com/office/drawing/2014/main" val="3256424332"/>
                  </a:ext>
                </a:extLst>
              </a:tr>
              <a:tr h="677830">
                <a:tc>
                  <a:txBody>
                    <a:bodyPr/>
                    <a:lstStyle/>
                    <a:p>
                      <a:r>
                        <a:rPr lang="it-IT" sz="900"/>
                        <a:t>Datawrapper</a:t>
                      </a:r>
                    </a:p>
                  </a:txBody>
                  <a:tcPr marL="46945" marR="46945" marT="23472" marB="23472" anchor="ctr">
                    <a:lnL>
                      <a:noFill/>
                    </a:lnL>
                    <a:lnR>
                      <a:noFill/>
                    </a:lnR>
                    <a:lnT>
                      <a:noFill/>
                    </a:lnT>
                    <a:lnB>
                      <a:noFill/>
                    </a:lnB>
                  </a:tcPr>
                </a:tc>
                <a:tc>
                  <a:txBody>
                    <a:bodyPr/>
                    <a:lstStyle/>
                    <a:p>
                      <a:r>
                        <a:rPr lang="it-IT" sz="900"/>
                        <a:t>Creazione di grafici e mappe interattive</a:t>
                      </a:r>
                    </a:p>
                  </a:txBody>
                  <a:tcPr marL="46945" marR="46945" marT="23472" marB="23472" anchor="ctr">
                    <a:lnL>
                      <a:noFill/>
                    </a:lnL>
                    <a:lnR>
                      <a:noFill/>
                    </a:lnR>
                    <a:lnT>
                      <a:noFill/>
                    </a:lnT>
                    <a:lnB>
                      <a:noFill/>
                    </a:lnB>
                  </a:tcPr>
                </a:tc>
                <a:tc>
                  <a:txBody>
                    <a:bodyPr/>
                    <a:lstStyle/>
                    <a:p>
                      <a:r>
                        <a:rPr lang="it-IT" sz="900"/>
                        <a:t>Analisi e visualizzazione</a:t>
                      </a:r>
                    </a:p>
                  </a:txBody>
                  <a:tcPr marL="46945" marR="46945" marT="23472" marB="23472" anchor="ctr">
                    <a:lnL>
                      <a:noFill/>
                    </a:lnL>
                    <a:lnR>
                      <a:noFill/>
                    </a:lnR>
                    <a:lnT>
                      <a:noFill/>
                    </a:lnT>
                    <a:lnB>
                      <a:noFill/>
                    </a:lnB>
                  </a:tcPr>
                </a:tc>
                <a:tc>
                  <a:txBody>
                    <a:bodyPr/>
                    <a:lstStyle/>
                    <a:p>
                      <a:r>
                        <a:rPr lang="it-IT" sz="900"/>
                        <a:t>Visualizzazioni rapide</a:t>
                      </a:r>
                    </a:p>
                  </a:txBody>
                  <a:tcPr marL="46945" marR="46945" marT="23472" marB="23472" anchor="ctr">
                    <a:lnL>
                      <a:noFill/>
                    </a:lnL>
                    <a:lnR>
                      <a:noFill/>
                    </a:lnR>
                    <a:lnT>
                      <a:noFill/>
                    </a:lnT>
                    <a:lnB>
                      <a:noFill/>
                    </a:lnB>
                  </a:tcPr>
                </a:tc>
                <a:extLst>
                  <a:ext uri="{0D108BD9-81ED-4DB2-BD59-A6C34878D82A}">
                    <a16:rowId xmlns:a16="http://schemas.microsoft.com/office/drawing/2014/main" val="618680011"/>
                  </a:ext>
                </a:extLst>
              </a:tr>
              <a:tr h="474482">
                <a:tc>
                  <a:txBody>
                    <a:bodyPr/>
                    <a:lstStyle/>
                    <a:p>
                      <a:r>
                        <a:rPr lang="it-IT" sz="900"/>
                        <a:t>DeepL</a:t>
                      </a:r>
                    </a:p>
                  </a:txBody>
                  <a:tcPr marL="46945" marR="46945" marT="23472" marB="23472" anchor="ctr">
                    <a:lnL>
                      <a:noFill/>
                    </a:lnL>
                    <a:lnR>
                      <a:noFill/>
                    </a:lnR>
                    <a:lnT>
                      <a:noFill/>
                    </a:lnT>
                    <a:lnB>
                      <a:noFill/>
                    </a:lnB>
                  </a:tcPr>
                </a:tc>
                <a:tc>
                  <a:txBody>
                    <a:bodyPr/>
                    <a:lstStyle/>
                    <a:p>
                      <a:r>
                        <a:rPr lang="it-IT" sz="900"/>
                        <a:t>Traduzione automatica</a:t>
                      </a:r>
                    </a:p>
                  </a:txBody>
                  <a:tcPr marL="46945" marR="46945" marT="23472" marB="23472" anchor="ctr">
                    <a:lnL>
                      <a:noFill/>
                    </a:lnL>
                    <a:lnR>
                      <a:noFill/>
                    </a:lnR>
                    <a:lnT>
                      <a:noFill/>
                    </a:lnT>
                    <a:lnB>
                      <a:noFill/>
                    </a:lnB>
                  </a:tcPr>
                </a:tc>
                <a:tc>
                  <a:txBody>
                    <a:bodyPr/>
                    <a:lstStyle/>
                    <a:p>
                      <a:r>
                        <a:rPr lang="it-IT" sz="900"/>
                        <a:t>Traduzione</a:t>
                      </a:r>
                    </a:p>
                  </a:txBody>
                  <a:tcPr marL="46945" marR="46945" marT="23472" marB="23472" anchor="ctr">
                    <a:lnL>
                      <a:noFill/>
                    </a:lnL>
                    <a:lnR>
                      <a:noFill/>
                    </a:lnR>
                    <a:lnT>
                      <a:noFill/>
                    </a:lnT>
                    <a:lnB>
                      <a:noFill/>
                    </a:lnB>
                  </a:tcPr>
                </a:tc>
                <a:tc>
                  <a:txBody>
                    <a:bodyPr/>
                    <a:lstStyle/>
                    <a:p>
                      <a:r>
                        <a:rPr lang="it-IT" sz="900"/>
                        <a:t>Traduzioni accurate</a:t>
                      </a:r>
                    </a:p>
                  </a:txBody>
                  <a:tcPr marL="46945" marR="46945" marT="23472" marB="23472" anchor="ctr">
                    <a:lnL>
                      <a:noFill/>
                    </a:lnL>
                    <a:lnR>
                      <a:noFill/>
                    </a:lnR>
                    <a:lnT>
                      <a:noFill/>
                    </a:lnT>
                    <a:lnB>
                      <a:noFill/>
                    </a:lnB>
                  </a:tcPr>
                </a:tc>
                <a:extLst>
                  <a:ext uri="{0D108BD9-81ED-4DB2-BD59-A6C34878D82A}">
                    <a16:rowId xmlns:a16="http://schemas.microsoft.com/office/drawing/2014/main" val="2833309806"/>
                  </a:ext>
                </a:extLst>
              </a:tr>
              <a:tr h="474482">
                <a:tc>
                  <a:txBody>
                    <a:bodyPr/>
                    <a:lstStyle/>
                    <a:p>
                      <a:r>
                        <a:rPr lang="it-IT" sz="900" dirty="0"/>
                        <a:t>Google </a:t>
                      </a:r>
                      <a:r>
                        <a:rPr lang="it-IT" sz="900" dirty="0" err="1"/>
                        <a:t>Translate</a:t>
                      </a:r>
                      <a:endParaRPr lang="it-IT" sz="900" dirty="0"/>
                    </a:p>
                  </a:txBody>
                  <a:tcPr marL="46945" marR="46945" marT="23472" marB="23472" anchor="ctr">
                    <a:lnL>
                      <a:noFill/>
                    </a:lnL>
                    <a:lnR>
                      <a:noFill/>
                    </a:lnR>
                    <a:lnT>
                      <a:noFill/>
                    </a:lnT>
                    <a:lnB>
                      <a:noFill/>
                    </a:lnB>
                  </a:tcPr>
                </a:tc>
                <a:tc>
                  <a:txBody>
                    <a:bodyPr/>
                    <a:lstStyle/>
                    <a:p>
                      <a:r>
                        <a:rPr lang="it-IT" sz="900"/>
                        <a:t>Traduzione automatica</a:t>
                      </a:r>
                    </a:p>
                  </a:txBody>
                  <a:tcPr marL="46945" marR="46945" marT="23472" marB="23472" anchor="ctr">
                    <a:lnL>
                      <a:noFill/>
                    </a:lnL>
                    <a:lnR>
                      <a:noFill/>
                    </a:lnR>
                    <a:lnT>
                      <a:noFill/>
                    </a:lnT>
                    <a:lnB>
                      <a:noFill/>
                    </a:lnB>
                  </a:tcPr>
                </a:tc>
                <a:tc>
                  <a:txBody>
                    <a:bodyPr/>
                    <a:lstStyle/>
                    <a:p>
                      <a:r>
                        <a:rPr lang="it-IT" sz="900"/>
                        <a:t>Traduzione</a:t>
                      </a:r>
                    </a:p>
                  </a:txBody>
                  <a:tcPr marL="46945" marR="46945" marT="23472" marB="23472" anchor="ctr">
                    <a:lnL>
                      <a:noFill/>
                    </a:lnL>
                    <a:lnR>
                      <a:noFill/>
                    </a:lnR>
                    <a:lnT>
                      <a:noFill/>
                    </a:lnT>
                    <a:lnB>
                      <a:noFill/>
                    </a:lnB>
                  </a:tcPr>
                </a:tc>
                <a:tc>
                  <a:txBody>
                    <a:bodyPr/>
                    <a:lstStyle/>
                    <a:p>
                      <a:r>
                        <a:rPr lang="it-IT" sz="900"/>
                        <a:t>Supporto veloce</a:t>
                      </a:r>
                    </a:p>
                  </a:txBody>
                  <a:tcPr marL="46945" marR="46945" marT="23472" marB="23472" anchor="ctr">
                    <a:lnL>
                      <a:noFill/>
                    </a:lnL>
                    <a:lnR>
                      <a:noFill/>
                    </a:lnR>
                    <a:lnT>
                      <a:noFill/>
                    </a:lnT>
                    <a:lnB>
                      <a:noFill/>
                    </a:lnB>
                  </a:tcPr>
                </a:tc>
                <a:extLst>
                  <a:ext uri="{0D108BD9-81ED-4DB2-BD59-A6C34878D82A}">
                    <a16:rowId xmlns:a16="http://schemas.microsoft.com/office/drawing/2014/main" val="478601469"/>
                  </a:ext>
                </a:extLst>
              </a:tr>
              <a:tr h="474482">
                <a:tc>
                  <a:txBody>
                    <a:bodyPr/>
                    <a:lstStyle/>
                    <a:p>
                      <a:r>
                        <a:rPr lang="it-IT" sz="900"/>
                        <a:t>Monica</a:t>
                      </a:r>
                    </a:p>
                  </a:txBody>
                  <a:tcPr marL="46945" marR="46945" marT="23472" marB="23472" anchor="ctr">
                    <a:lnL>
                      <a:noFill/>
                    </a:lnL>
                    <a:lnR>
                      <a:noFill/>
                    </a:lnR>
                    <a:lnT>
                      <a:noFill/>
                    </a:lnT>
                    <a:lnB>
                      <a:noFill/>
                    </a:lnB>
                  </a:tcPr>
                </a:tc>
                <a:tc>
                  <a:txBody>
                    <a:bodyPr/>
                    <a:lstStyle/>
                    <a:p>
                      <a:r>
                        <a:rPr lang="it-IT" sz="900"/>
                        <a:t>Assistente virtuale</a:t>
                      </a:r>
                    </a:p>
                  </a:txBody>
                  <a:tcPr marL="46945" marR="46945" marT="23472" marB="23472" anchor="ctr">
                    <a:lnL>
                      <a:noFill/>
                    </a:lnL>
                    <a:lnR>
                      <a:noFill/>
                    </a:lnR>
                    <a:lnT>
                      <a:noFill/>
                    </a:lnT>
                    <a:lnB>
                      <a:noFill/>
                    </a:lnB>
                  </a:tcPr>
                </a:tc>
                <a:tc>
                  <a:txBody>
                    <a:bodyPr/>
                    <a:lstStyle/>
                    <a:p>
                      <a:r>
                        <a:rPr lang="it-IT" sz="900"/>
                        <a:t>RIcerca e traduzione</a:t>
                      </a:r>
                    </a:p>
                  </a:txBody>
                  <a:tcPr marL="46945" marR="46945" marT="23472" marB="23472" anchor="ctr">
                    <a:lnL>
                      <a:noFill/>
                    </a:lnL>
                    <a:lnR>
                      <a:noFill/>
                    </a:lnR>
                    <a:lnT>
                      <a:noFill/>
                    </a:lnT>
                    <a:lnB>
                      <a:noFill/>
                    </a:lnB>
                  </a:tcPr>
                </a:tc>
                <a:tc>
                  <a:txBody>
                    <a:bodyPr/>
                    <a:lstStyle/>
                    <a:p>
                      <a:r>
                        <a:rPr lang="it-IT" sz="900" dirty="0"/>
                        <a:t>Supporto ampio e veloce</a:t>
                      </a:r>
                    </a:p>
                  </a:txBody>
                  <a:tcPr marL="46945" marR="46945" marT="23472" marB="23472" anchor="ctr">
                    <a:lnL>
                      <a:noFill/>
                    </a:lnL>
                    <a:lnR>
                      <a:noFill/>
                    </a:lnR>
                    <a:lnT>
                      <a:noFill/>
                    </a:lnT>
                    <a:lnB>
                      <a:noFill/>
                    </a:lnB>
                  </a:tcPr>
                </a:tc>
                <a:extLst>
                  <a:ext uri="{0D108BD9-81ED-4DB2-BD59-A6C34878D82A}">
                    <a16:rowId xmlns:a16="http://schemas.microsoft.com/office/drawing/2014/main" val="3773609674"/>
                  </a:ext>
                </a:extLst>
              </a:tr>
            </a:tbl>
          </a:graphicData>
        </a:graphic>
      </p:graphicFrame>
    </p:spTree>
    <p:extLst>
      <p:ext uri="{BB962C8B-B14F-4D97-AF65-F5344CB8AC3E}">
        <p14:creationId xmlns:p14="http://schemas.microsoft.com/office/powerpoint/2010/main" val="3686354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050D10-7A30-450F-9447-1B0B00F0136E}"/>
              </a:ext>
            </a:extLst>
          </p:cNvPr>
          <p:cNvSpPr>
            <a:spLocks noGrp="1"/>
          </p:cNvSpPr>
          <p:nvPr>
            <p:ph type="title"/>
          </p:nvPr>
        </p:nvSpPr>
        <p:spPr>
          <a:xfrm>
            <a:off x="2128002" y="5350933"/>
            <a:ext cx="8534400" cy="1507067"/>
          </a:xfrm>
        </p:spPr>
        <p:txBody>
          <a:bodyPr/>
          <a:lstStyle/>
          <a:p>
            <a:r>
              <a:rPr lang="it-IT" dirty="0"/>
              <a:t>RISCHI E OPPORTUNITA’</a:t>
            </a:r>
          </a:p>
        </p:txBody>
      </p:sp>
      <p:sp>
        <p:nvSpPr>
          <p:cNvPr id="3" name="Segnaposto contenuto 2">
            <a:extLst>
              <a:ext uri="{FF2B5EF4-FFF2-40B4-BE49-F238E27FC236}">
                <a16:creationId xmlns:a16="http://schemas.microsoft.com/office/drawing/2014/main" id="{9741F196-B682-4BC1-A625-505350E935D6}"/>
              </a:ext>
            </a:extLst>
          </p:cNvPr>
          <p:cNvSpPr>
            <a:spLocks noGrp="1"/>
          </p:cNvSpPr>
          <p:nvPr>
            <p:ph idx="1"/>
          </p:nvPr>
        </p:nvSpPr>
        <p:spPr>
          <a:xfrm>
            <a:off x="424330" y="1195939"/>
            <a:ext cx="11125986" cy="3615267"/>
          </a:xfrm>
        </p:spPr>
        <p:txBody>
          <a:bodyPr>
            <a:noAutofit/>
          </a:bodyPr>
          <a:lstStyle/>
          <a:p>
            <a:r>
              <a:rPr lang="it-IT" sz="1800" dirty="0">
                <a:solidFill>
                  <a:schemeClr val="tx1"/>
                </a:solidFill>
              </a:rPr>
              <a:t>Quali rischi dell’uso non regolamentato dell’IA per il giornalismo e per il settore dell’editoria? </a:t>
            </a:r>
          </a:p>
          <a:p>
            <a:r>
              <a:rPr lang="it-IT" sz="1800" dirty="0">
                <a:solidFill>
                  <a:schemeClr val="tx1"/>
                </a:solidFill>
              </a:rPr>
              <a:t>Il tema vero è che ci possono essere degli intermediari che possono fare delle </a:t>
            </a:r>
            <a:r>
              <a:rPr lang="it-IT" sz="1800" b="1" dirty="0">
                <a:solidFill>
                  <a:schemeClr val="tx1"/>
                </a:solidFill>
              </a:rPr>
              <a:t>piattaforme di pseudo-news. </a:t>
            </a:r>
            <a:r>
              <a:rPr lang="it-IT" sz="1800" dirty="0">
                <a:solidFill>
                  <a:schemeClr val="tx1"/>
                </a:solidFill>
              </a:rPr>
              <a:t>Le fanno riscrivere alla macchina e le ripubblicano solo per guadagnare con la pubblicità, usando titoli clickbait. È questo che uccide il comparto industriale del giornalismo e a cascata soffoca i giornalisti che non sono più riconosciuti come professionisti.</a:t>
            </a:r>
          </a:p>
          <a:p>
            <a:r>
              <a:rPr lang="it-IT" sz="1800" b="1" dirty="0">
                <a:solidFill>
                  <a:schemeClr val="tx1"/>
                </a:solidFill>
              </a:rPr>
              <a:t>MARCATURA -</a:t>
            </a:r>
            <a:r>
              <a:rPr lang="it-IT" sz="1800" dirty="0">
                <a:solidFill>
                  <a:schemeClr val="tx1"/>
                </a:solidFill>
              </a:rPr>
              <a:t>La marcatura è come il dorsetto digitale di un giornale, qualcosa che tiene insieme il suo lavoro editoriale</a:t>
            </a:r>
          </a:p>
          <a:p>
            <a:r>
              <a:rPr lang="it-IT" sz="1800" b="1" dirty="0">
                <a:solidFill>
                  <a:schemeClr val="tx1"/>
                </a:solidFill>
              </a:rPr>
              <a:t>Deindicizzazione</a:t>
            </a:r>
            <a:r>
              <a:rPr lang="it-IT" sz="1800" dirty="0">
                <a:solidFill>
                  <a:schemeClr val="tx1"/>
                </a:solidFill>
              </a:rPr>
              <a:t> - L’uso dei file robots.txt</a:t>
            </a:r>
          </a:p>
          <a:p>
            <a:r>
              <a:rPr lang="it-IT" sz="1800" b="1" dirty="0">
                <a:solidFill>
                  <a:schemeClr val="tx1"/>
                </a:solidFill>
              </a:rPr>
              <a:t>Trasparenza - </a:t>
            </a:r>
            <a:r>
              <a:rPr lang="it-IT" sz="1800" dirty="0">
                <a:solidFill>
                  <a:schemeClr val="tx1"/>
                </a:solidFill>
              </a:rPr>
              <a:t>nulla dovrebbe uscire senza il controllo umano e se un contenuto viene realizzato con il contributo dell’intelligenza artificiale, va dichiarato (es. Il </a:t>
            </a:r>
            <a:r>
              <a:rPr lang="it-IT" sz="1800" b="1" dirty="0">
                <a:solidFill>
                  <a:schemeClr val="tx1"/>
                </a:solidFill>
              </a:rPr>
              <a:t>Corriere della Sera,</a:t>
            </a:r>
            <a:r>
              <a:rPr lang="it-IT" sz="1800" dirty="0">
                <a:solidFill>
                  <a:schemeClr val="tx1"/>
                </a:solidFill>
              </a:rPr>
              <a:t> utilizza l’IA per fornire versioni audio degli articoli); al Fatto Quotidiano si testano chatbot per ottimizzare il lavoro di </a:t>
            </a:r>
            <a:r>
              <a:rPr lang="it-IT" sz="1800" dirty="0" err="1">
                <a:solidFill>
                  <a:schemeClr val="tx1"/>
                </a:solidFill>
              </a:rPr>
              <a:t>Seo</a:t>
            </a:r>
            <a:r>
              <a:rPr lang="it-IT" sz="1800" dirty="0">
                <a:solidFill>
                  <a:schemeClr val="tx1"/>
                </a:solidFill>
              </a:rPr>
              <a:t> e titolazione etc.) Chi lavora con le piattaforme social ha già a disposizione i primi filtri per distinguere i contenuti fake</a:t>
            </a:r>
            <a:endParaRPr lang="it-IT" sz="1800" b="1" dirty="0">
              <a:solidFill>
                <a:schemeClr val="tx1"/>
              </a:solidFill>
            </a:endParaRPr>
          </a:p>
        </p:txBody>
      </p:sp>
    </p:spTree>
    <p:extLst>
      <p:ext uri="{BB962C8B-B14F-4D97-AF65-F5344CB8AC3E}">
        <p14:creationId xmlns:p14="http://schemas.microsoft.com/office/powerpoint/2010/main" val="3212635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3FEA81-D03D-4946-9B63-10653D52AE3F}"/>
              </a:ext>
            </a:extLst>
          </p:cNvPr>
          <p:cNvSpPr>
            <a:spLocks noGrp="1"/>
          </p:cNvSpPr>
          <p:nvPr>
            <p:ph type="title"/>
          </p:nvPr>
        </p:nvSpPr>
        <p:spPr>
          <a:xfrm>
            <a:off x="780464" y="5177677"/>
            <a:ext cx="10875728" cy="1507067"/>
          </a:xfrm>
        </p:spPr>
        <p:txBody>
          <a:bodyPr>
            <a:normAutofit/>
          </a:bodyPr>
          <a:lstStyle/>
          <a:p>
            <a:r>
              <a:rPr lang="it-IT" dirty="0"/>
              <a:t>AMBIENTE E INFORMAZIONE - OMOLOGAZIONE E DESERTIFICAZIONE DEI MEDIA</a:t>
            </a:r>
          </a:p>
        </p:txBody>
      </p:sp>
      <p:sp>
        <p:nvSpPr>
          <p:cNvPr id="3" name="Segnaposto contenuto 2">
            <a:extLst>
              <a:ext uri="{FF2B5EF4-FFF2-40B4-BE49-F238E27FC236}">
                <a16:creationId xmlns:a16="http://schemas.microsoft.com/office/drawing/2014/main" id="{3D9D2892-E4B6-4E78-92C6-02B1CB171430}"/>
              </a:ext>
            </a:extLst>
          </p:cNvPr>
          <p:cNvSpPr>
            <a:spLocks noGrp="1"/>
          </p:cNvSpPr>
          <p:nvPr>
            <p:ph idx="1"/>
          </p:nvPr>
        </p:nvSpPr>
        <p:spPr>
          <a:xfrm>
            <a:off x="684211" y="173255"/>
            <a:ext cx="10875729" cy="5004421"/>
          </a:xfrm>
        </p:spPr>
        <p:txBody>
          <a:bodyPr>
            <a:normAutofit fontScale="92500" lnSpcReduction="10000"/>
          </a:bodyPr>
          <a:lstStyle/>
          <a:p>
            <a:r>
              <a:rPr lang="it-IT" dirty="0">
                <a:solidFill>
                  <a:schemeClr val="tx1"/>
                </a:solidFill>
              </a:rPr>
              <a:t>Se i cosiddetti “OTT” digitali diventeranno sempre più i guardiani delle porte di accesso all’informazione, potrebbe aggravare la crisi dell’editoria, portare a un ulteriore impoverimento del pluralismo dei media (la cosiddetta desertificazione, i cui effetti si vedono per esempio nel mercato dei media locali statunitensi)</a:t>
            </a:r>
          </a:p>
          <a:p>
            <a:endParaRPr lang="it-IT" dirty="0">
              <a:solidFill>
                <a:schemeClr val="tx1"/>
              </a:solidFill>
            </a:endParaRPr>
          </a:p>
          <a:p>
            <a:r>
              <a:rPr lang="it-IT" dirty="0">
                <a:solidFill>
                  <a:schemeClr val="tx1"/>
                </a:solidFill>
              </a:rPr>
              <a:t>Se noi giornalisti ci piegheremo alle regole del «correre dietro» ai trend e non riaffermeremo il Valore del networking di qualità, il Valore delle Parole (lottare contro la </a:t>
            </a:r>
            <a:r>
              <a:rPr lang="it-IT" dirty="0" err="1">
                <a:solidFill>
                  <a:schemeClr val="tx1"/>
                </a:solidFill>
              </a:rPr>
              <a:t>depauperizzazione</a:t>
            </a:r>
            <a:r>
              <a:rPr lang="it-IT" dirty="0">
                <a:solidFill>
                  <a:schemeClr val="tx1"/>
                </a:solidFill>
              </a:rPr>
              <a:t> delle lingue), </a:t>
            </a:r>
            <a:r>
              <a:rPr lang="it-IT" dirty="0" err="1">
                <a:solidFill>
                  <a:schemeClr val="tx1"/>
                </a:solidFill>
              </a:rPr>
              <a:t>dell</a:t>
            </a:r>
            <a:r>
              <a:rPr lang="it-IT" dirty="0">
                <a:solidFill>
                  <a:schemeClr val="tx1"/>
                </a:solidFill>
              </a:rPr>
              <a:t> ’Unicità della Scrittura e della Creatività dell’Informare  </a:t>
            </a:r>
          </a:p>
          <a:p>
            <a:r>
              <a:rPr lang="it-IT" dirty="0">
                <a:solidFill>
                  <a:schemeClr val="tx1"/>
                </a:solidFill>
              </a:rPr>
              <a:t>Sono da preservare : diversità biologica - diversità linguistica –diversità culturale e studiarne l’interdipendenza. </a:t>
            </a:r>
            <a:r>
              <a:rPr lang="it-IT" b="1" dirty="0">
                <a:solidFill>
                  <a:schemeClr val="tx1"/>
                </a:solidFill>
              </a:rPr>
              <a:t>Gli stessi</a:t>
            </a:r>
            <a:r>
              <a:rPr lang="it-IT" dirty="0">
                <a:solidFill>
                  <a:schemeClr val="tx1"/>
                </a:solidFill>
              </a:rPr>
              <a:t> </a:t>
            </a:r>
            <a:r>
              <a:rPr lang="it-IT" b="1" dirty="0">
                <a:solidFill>
                  <a:schemeClr val="tx1"/>
                </a:solidFill>
              </a:rPr>
              <a:t>fattori naturali che favoriscono la diversità biologica influenzano anche la diversità linguistica.</a:t>
            </a:r>
          </a:p>
          <a:p>
            <a:r>
              <a:rPr lang="it-IT" dirty="0">
                <a:solidFill>
                  <a:schemeClr val="tx1"/>
                </a:solidFill>
              </a:rPr>
              <a:t>Uno </a:t>
            </a:r>
            <a:r>
              <a:rPr lang="it-IT" b="1" dirty="0">
                <a:solidFill>
                  <a:schemeClr val="tx1"/>
                </a:solidFill>
              </a:rPr>
              <a:t>sviluppo sostenibile DEVE</a:t>
            </a:r>
            <a:r>
              <a:rPr lang="it-IT" dirty="0">
                <a:solidFill>
                  <a:schemeClr val="tx1"/>
                </a:solidFill>
              </a:rPr>
              <a:t> proteggere la ricchezza degli ecosistemi del mondo in tutti gli ambiti anche nell’informazione.</a:t>
            </a:r>
          </a:p>
          <a:p>
            <a:r>
              <a:rPr lang="it-IT" dirty="0">
                <a:solidFill>
                  <a:schemeClr val="tx1"/>
                </a:solidFill>
              </a:rPr>
              <a:t>L’AI è sostenibile? </a:t>
            </a:r>
          </a:p>
        </p:txBody>
      </p:sp>
    </p:spTree>
    <p:extLst>
      <p:ext uri="{BB962C8B-B14F-4D97-AF65-F5344CB8AC3E}">
        <p14:creationId xmlns:p14="http://schemas.microsoft.com/office/powerpoint/2010/main" val="2090817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06D36C-CD2A-414F-9EBA-4B6B235974DE}"/>
              </a:ext>
            </a:extLst>
          </p:cNvPr>
          <p:cNvSpPr>
            <a:spLocks noGrp="1"/>
          </p:cNvSpPr>
          <p:nvPr>
            <p:ph type="title"/>
          </p:nvPr>
        </p:nvSpPr>
        <p:spPr/>
        <p:txBody>
          <a:bodyPr/>
          <a:lstStyle/>
          <a:p>
            <a:r>
              <a:rPr lang="it-IT" dirty="0"/>
              <a:t>PRESERVARE LE PAROLE E LE LINGUE</a:t>
            </a:r>
          </a:p>
        </p:txBody>
      </p:sp>
      <p:sp>
        <p:nvSpPr>
          <p:cNvPr id="3" name="Segnaposto contenuto 2">
            <a:extLst>
              <a:ext uri="{FF2B5EF4-FFF2-40B4-BE49-F238E27FC236}">
                <a16:creationId xmlns:a16="http://schemas.microsoft.com/office/drawing/2014/main" id="{8CFAEBA5-5574-4FEE-A4C3-F179E030D281}"/>
              </a:ext>
            </a:extLst>
          </p:cNvPr>
          <p:cNvSpPr>
            <a:spLocks noGrp="1"/>
          </p:cNvSpPr>
          <p:nvPr>
            <p:ph idx="1"/>
          </p:nvPr>
        </p:nvSpPr>
        <p:spPr>
          <a:xfrm>
            <a:off x="684211" y="685800"/>
            <a:ext cx="10856479" cy="3615267"/>
          </a:xfrm>
        </p:spPr>
        <p:txBody>
          <a:bodyPr>
            <a:normAutofit/>
          </a:bodyPr>
          <a:lstStyle/>
          <a:p>
            <a:r>
              <a:rPr lang="it-IT" dirty="0">
                <a:solidFill>
                  <a:schemeClr val="tx1"/>
                </a:solidFill>
              </a:rPr>
              <a:t>per esempio, a </a:t>
            </a:r>
            <a:r>
              <a:rPr lang="it-IT" dirty="0" err="1">
                <a:solidFill>
                  <a:schemeClr val="tx1"/>
                </a:solidFill>
              </a:rPr>
              <a:t>Namoluk</a:t>
            </a:r>
            <a:r>
              <a:rPr lang="it-IT" dirty="0">
                <a:solidFill>
                  <a:schemeClr val="tx1"/>
                </a:solidFill>
              </a:rPr>
              <a:t>, un atollo delle Isole Caroline, la notte precedente alla luna nuova è chiamata </a:t>
            </a:r>
            <a:r>
              <a:rPr lang="it-IT" i="1" dirty="0" err="1">
                <a:solidFill>
                  <a:schemeClr val="tx1"/>
                </a:solidFill>
              </a:rPr>
              <a:t>Otolol</a:t>
            </a:r>
            <a:r>
              <a:rPr lang="it-IT" dirty="0">
                <a:solidFill>
                  <a:schemeClr val="tx1"/>
                </a:solidFill>
              </a:rPr>
              <a:t>, che significa ‘sciamare’, in riferimento ai pesci. Harrison (2007) sottolinea che, per quanto sia possibile tentare una traduzione, sostituire le parole di una lingua con quelle di un’altra porta inevitabilmente alla perdita di almeno una parte della conoscenza implicita che si nasconde dietro queste tassonomie. Spesso, quindi, </a:t>
            </a:r>
            <a:r>
              <a:rPr lang="it-IT" b="1" dirty="0">
                <a:solidFill>
                  <a:schemeClr val="tx1"/>
                </a:solidFill>
              </a:rPr>
              <a:t>questo sapere muore insieme alle lingue</a:t>
            </a:r>
            <a:r>
              <a:rPr lang="it-IT" dirty="0">
                <a:solidFill>
                  <a:schemeClr val="tx1"/>
                </a:solidFill>
              </a:rPr>
              <a:t>, senza che sia neppure possibile stimare l’entità del danno che ne deriva. Ogni lingua descrive e narra il mondo in un modo unico e peculiare; ogni voce che si spegne, ogni mito, racconto o canzone non più tramandati, sono quindi tasselli perduti per sempre dal mosaico della diversità umana.</a:t>
            </a:r>
          </a:p>
        </p:txBody>
      </p:sp>
    </p:spTree>
    <p:extLst>
      <p:ext uri="{BB962C8B-B14F-4D97-AF65-F5344CB8AC3E}">
        <p14:creationId xmlns:p14="http://schemas.microsoft.com/office/powerpoint/2010/main" val="6587535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4DEBF1-5806-441E-862D-301AA2015290}"/>
              </a:ext>
            </a:extLst>
          </p:cNvPr>
          <p:cNvSpPr>
            <a:spLocks noGrp="1"/>
          </p:cNvSpPr>
          <p:nvPr>
            <p:ph type="title"/>
          </p:nvPr>
        </p:nvSpPr>
        <p:spPr>
          <a:xfrm>
            <a:off x="972969" y="5180351"/>
            <a:ext cx="10673599" cy="1507067"/>
          </a:xfrm>
        </p:spPr>
        <p:txBody>
          <a:bodyPr/>
          <a:lstStyle/>
          <a:p>
            <a:r>
              <a:rPr lang="it-IT" dirty="0"/>
              <a:t>INFORMARE E IL VALORE DELLE PAROLE</a:t>
            </a:r>
          </a:p>
        </p:txBody>
      </p:sp>
      <p:sp>
        <p:nvSpPr>
          <p:cNvPr id="3" name="Segnaposto contenuto 2">
            <a:extLst>
              <a:ext uri="{FF2B5EF4-FFF2-40B4-BE49-F238E27FC236}">
                <a16:creationId xmlns:a16="http://schemas.microsoft.com/office/drawing/2014/main" id="{0878C375-E422-42C1-907F-E0BC787484EA}"/>
              </a:ext>
            </a:extLst>
          </p:cNvPr>
          <p:cNvSpPr>
            <a:spLocks noGrp="1"/>
          </p:cNvSpPr>
          <p:nvPr>
            <p:ph idx="1"/>
          </p:nvPr>
        </p:nvSpPr>
        <p:spPr>
          <a:xfrm>
            <a:off x="684211" y="685800"/>
            <a:ext cx="10962357" cy="3615267"/>
          </a:xfrm>
        </p:spPr>
        <p:txBody>
          <a:bodyPr>
            <a:noAutofit/>
          </a:bodyPr>
          <a:lstStyle/>
          <a:p>
            <a:r>
              <a:rPr lang="it-IT" dirty="0">
                <a:solidFill>
                  <a:schemeClr val="tx1"/>
                </a:solidFill>
              </a:rPr>
              <a:t>Dal 2019 il ritmo è salito in modo impressionante: </a:t>
            </a:r>
            <a:r>
              <a:rPr lang="it-IT" b="1" dirty="0">
                <a:solidFill>
                  <a:schemeClr val="tx1"/>
                </a:solidFill>
              </a:rPr>
              <a:t>ogni 40 giorni una lingua sparisce dal pianeta Terra</a:t>
            </a:r>
            <a:r>
              <a:rPr lang="it-IT" dirty="0">
                <a:solidFill>
                  <a:schemeClr val="tx1"/>
                </a:solidFill>
              </a:rPr>
              <a:t>. Per un totale di </a:t>
            </a:r>
            <a:r>
              <a:rPr lang="it-IT" b="1" dirty="0">
                <a:solidFill>
                  <a:schemeClr val="tx1"/>
                </a:solidFill>
              </a:rPr>
              <a:t>nove lingue all’anno</a:t>
            </a:r>
          </a:p>
          <a:p>
            <a:r>
              <a:rPr lang="it-IT" dirty="0">
                <a:solidFill>
                  <a:schemeClr val="tx1"/>
                </a:solidFill>
              </a:rPr>
              <a:t>Si stima che circa la metà delle 7.000 lingue parlate oggi nel mondo siano a rischio di estinzione, e questo include molte lingue indigene. Un dato allarmante è che circa 3.000 lingue sono considerate formalmente a rischio, il che significa che quasi la metà della diversità linguistica attuale del pianeta è minacciata.</a:t>
            </a:r>
          </a:p>
          <a:p>
            <a:r>
              <a:rPr lang="it-IT" dirty="0">
                <a:solidFill>
                  <a:schemeClr val="tx1"/>
                </a:solidFill>
              </a:rPr>
              <a:t>Dei 7mila idiomi esistenti sulla Terra, solo una trentina sono usati dalla stragrande maggioranza della popolazione. Questo significa un rischio altissimo di perdita culturale.</a:t>
            </a:r>
          </a:p>
          <a:p>
            <a:r>
              <a:rPr lang="it-IT" dirty="0">
                <a:solidFill>
                  <a:schemeClr val="tx1"/>
                </a:solidFill>
              </a:rPr>
              <a:t>Non a caso l’Onu e la sua agenzia culturale, l’Unesco, hanno dichiarato il 2022-2032 “</a:t>
            </a:r>
            <a:r>
              <a:rPr lang="it-IT" b="1" dirty="0">
                <a:solidFill>
                  <a:schemeClr val="tx1"/>
                </a:solidFill>
              </a:rPr>
              <a:t>Decennio internazionale delle lingue indigene</a:t>
            </a:r>
            <a:r>
              <a:rPr lang="it-IT" dirty="0">
                <a:solidFill>
                  <a:schemeClr val="tx1"/>
                </a:solidFill>
              </a:rPr>
              <a:t>”. Se le comunità </a:t>
            </a:r>
            <a:r>
              <a:rPr lang="it-IT" b="1" dirty="0">
                <a:solidFill>
                  <a:schemeClr val="tx1"/>
                </a:solidFill>
              </a:rPr>
              <a:t>smarriscono parole e memorie</a:t>
            </a:r>
            <a:r>
              <a:rPr lang="it-IT" dirty="0">
                <a:solidFill>
                  <a:schemeClr val="tx1"/>
                </a:solidFill>
              </a:rPr>
              <a:t>  non sono più neanche in grado di decodificare i propri documenti, gli scritti del passato, né di tutelare il proprio territorio e il proprio futuro.</a:t>
            </a:r>
          </a:p>
        </p:txBody>
      </p:sp>
    </p:spTree>
    <p:extLst>
      <p:ext uri="{BB962C8B-B14F-4D97-AF65-F5344CB8AC3E}">
        <p14:creationId xmlns:p14="http://schemas.microsoft.com/office/powerpoint/2010/main" val="37563551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F0A044-C5BA-42BC-98C0-250706F48355}"/>
              </a:ext>
            </a:extLst>
          </p:cNvPr>
          <p:cNvSpPr>
            <a:spLocks noGrp="1"/>
          </p:cNvSpPr>
          <p:nvPr>
            <p:ph type="title"/>
          </p:nvPr>
        </p:nvSpPr>
        <p:spPr>
          <a:xfrm>
            <a:off x="1300229" y="5418666"/>
            <a:ext cx="8534400" cy="1507067"/>
          </a:xfrm>
        </p:spPr>
        <p:txBody>
          <a:bodyPr/>
          <a:lstStyle/>
          <a:p>
            <a:r>
              <a:rPr lang="it-IT" dirty="0"/>
              <a:t>PA, GIORNALISMO E AI </a:t>
            </a:r>
          </a:p>
        </p:txBody>
      </p:sp>
      <p:sp>
        <p:nvSpPr>
          <p:cNvPr id="3" name="Segnaposto contenuto 2">
            <a:extLst>
              <a:ext uri="{FF2B5EF4-FFF2-40B4-BE49-F238E27FC236}">
                <a16:creationId xmlns:a16="http://schemas.microsoft.com/office/drawing/2014/main" id="{89446C7C-B422-481F-BAB5-4FA45815A70F}"/>
              </a:ext>
            </a:extLst>
          </p:cNvPr>
          <p:cNvSpPr>
            <a:spLocks noGrp="1"/>
          </p:cNvSpPr>
          <p:nvPr>
            <p:ph idx="1"/>
          </p:nvPr>
        </p:nvSpPr>
        <p:spPr>
          <a:xfrm>
            <a:off x="684211" y="839804"/>
            <a:ext cx="11029733" cy="3615267"/>
          </a:xfrm>
        </p:spPr>
        <p:txBody>
          <a:bodyPr>
            <a:noAutofit/>
          </a:bodyPr>
          <a:lstStyle/>
          <a:p>
            <a:r>
              <a:rPr lang="it-IT" sz="1800" dirty="0">
                <a:solidFill>
                  <a:schemeClr val="tx1"/>
                </a:solidFill>
              </a:rPr>
              <a:t>Tecnicamente, Julia si basa su </a:t>
            </a:r>
            <a:r>
              <a:rPr lang="it-IT" sz="1800" dirty="0" err="1">
                <a:solidFill>
                  <a:schemeClr val="tx1"/>
                </a:solidFill>
              </a:rPr>
              <a:t>ChatGPT</a:t>
            </a:r>
            <a:r>
              <a:rPr lang="it-IT" sz="1800" dirty="0">
                <a:solidFill>
                  <a:schemeClr val="tx1"/>
                </a:solidFill>
              </a:rPr>
              <a:t> e su una “Roma Data Platform” certificata, frutto di un imponente lavoro di reingegnerizzazione e analisi del patrimonio informativo della città. L’assistente virtuale supporta il voice-to-text, offre un’interazione in 60 lingue in tempo reale, è gratuita e senza scopi commerciali. La sua evoluzione futura include la geolocalizzazione, l’utilizzo interno per l’amministrazione, ad esempio per la rielaborazione di documenti complessi.</a:t>
            </a:r>
          </a:p>
          <a:p>
            <a:r>
              <a:rPr lang="it-IT" sz="1800" dirty="0">
                <a:solidFill>
                  <a:schemeClr val="tx1"/>
                </a:solidFill>
              </a:rPr>
              <a:t>L’IA, con assistenti virtuali come Julia o Camilla di Regione Piemonte, usata anche da Formez per i bandi pubblici, offre servizi di qualità in tempo reale, ma non è l’unica tecnologia che sta modificando i servizi pubblici; la realtà virtuale, sebbene in una fase meno avanzata rispetto all’IA generativa, sta producendo sperimentazioni interessanti, spesso in combinazione con l’</a:t>
            </a:r>
            <a:r>
              <a:rPr lang="it-IT" sz="1800" dirty="0" err="1">
                <a:solidFill>
                  <a:schemeClr val="tx1"/>
                </a:solidFill>
              </a:rPr>
              <a:t>IAaprendo</a:t>
            </a:r>
            <a:r>
              <a:rPr lang="it-IT" sz="1800" dirty="0">
                <a:solidFill>
                  <a:schemeClr val="tx1"/>
                </a:solidFill>
              </a:rPr>
              <a:t> nuove frontiere, come l’ospedale di Cagliari, il primo ospedale italiano in realtà virtuale</a:t>
            </a:r>
          </a:p>
          <a:p>
            <a:r>
              <a:rPr lang="it-IT" sz="1800" dirty="0">
                <a:solidFill>
                  <a:schemeClr val="tx1"/>
                </a:solidFill>
                <a:effectLst/>
                <a:latin typeface="Open Sans" panose="020B0606030504020204" pitchFamily="34" charset="0"/>
                <a:ea typeface="Times New Roman" panose="02020603050405020304" pitchFamily="18" charset="0"/>
              </a:rPr>
              <a:t>“</a:t>
            </a:r>
            <a:r>
              <a:rPr lang="it-IT" sz="1800" dirty="0" err="1">
                <a:solidFill>
                  <a:schemeClr val="tx1"/>
                </a:solidFill>
                <a:effectLst/>
                <a:latin typeface="Open Sans" panose="020B0606030504020204" pitchFamily="34" charset="0"/>
                <a:ea typeface="Times New Roman" panose="02020603050405020304" pitchFamily="18" charset="0"/>
              </a:rPr>
              <a:t>AIxPA</a:t>
            </a:r>
            <a:r>
              <a:rPr lang="it-IT" sz="1800" dirty="0">
                <a:solidFill>
                  <a:schemeClr val="tx1"/>
                </a:solidFill>
                <a:effectLst/>
                <a:latin typeface="Open Sans" panose="020B0606030504020204" pitchFamily="34" charset="0"/>
                <a:ea typeface="Times New Roman" panose="02020603050405020304" pitchFamily="18" charset="0"/>
              </a:rPr>
              <a:t>” è una soluzione di intelligenza artificiale progettata per i bisogni della PA. La piattaforma, scalabile e riusabile, facilita la gestione sostenibile e la tutela del territorio tramite casi d’uso concreti, strumenti innovativi e formazione</a:t>
            </a:r>
          </a:p>
          <a:p>
            <a:r>
              <a:rPr lang="it-IT" sz="1800" b="1" u="none" strike="noStrike" dirty="0">
                <a:solidFill>
                  <a:schemeClr val="tx1"/>
                </a:solidFill>
                <a:effectLst/>
                <a:latin typeface="Titillium Web" panose="00000500000000000000" pitchFamily="2" charset="0"/>
                <a:ea typeface="Times New Roman" panose="02020603050405020304" pitchFamily="18" charset="0"/>
                <a:cs typeface="Calibri" panose="020F0502020204030204" pitchFamily="34" charset="0"/>
                <a:hlinkClick r:id="rId2">
                  <a:extLst>
                    <a:ext uri="{A12FA001-AC4F-418D-AE19-62706E023703}">
                      <ahyp:hlinkClr xmlns:ahyp="http://schemas.microsoft.com/office/drawing/2018/hyperlinkcolor" val="tx"/>
                    </a:ext>
                  </a:extLst>
                </a:hlinkClick>
              </a:rPr>
              <a:t>La rivoluzione dei concorsi pubblici: tra intelligenza artificiale e realtà virtuale</a:t>
            </a:r>
            <a:r>
              <a:rPr lang="it-IT" sz="1800" b="1" dirty="0">
                <a:solidFill>
                  <a:schemeClr val="tx1"/>
                </a:solidFill>
                <a:effectLst/>
                <a:latin typeface="Titillium Web" panose="00000500000000000000" pitchFamily="2" charset="0"/>
                <a:ea typeface="Times New Roman" panose="02020603050405020304" pitchFamily="18" charset="0"/>
                <a:cs typeface="Calibri" panose="020F0502020204030204" pitchFamily="34" charset="0"/>
              </a:rPr>
              <a:t> </a:t>
            </a:r>
            <a:endParaRPr lang="it-IT" sz="1800" dirty="0">
              <a:solidFill>
                <a:schemeClr val="tx1"/>
              </a:solidFill>
            </a:endParaRPr>
          </a:p>
        </p:txBody>
      </p:sp>
    </p:spTree>
    <p:extLst>
      <p:ext uri="{BB962C8B-B14F-4D97-AF65-F5344CB8AC3E}">
        <p14:creationId xmlns:p14="http://schemas.microsoft.com/office/powerpoint/2010/main" val="247285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B1F98-9C6D-4312-A304-A80DB2EAA8EF}"/>
              </a:ext>
            </a:extLst>
          </p:cNvPr>
          <p:cNvSpPr>
            <a:spLocks noGrp="1"/>
          </p:cNvSpPr>
          <p:nvPr>
            <p:ph type="title"/>
          </p:nvPr>
        </p:nvSpPr>
        <p:spPr/>
        <p:txBody>
          <a:bodyPr/>
          <a:lstStyle/>
          <a:p>
            <a:r>
              <a:rPr lang="it-IT" dirty="0"/>
              <a:t>BE ON LINE SMART</a:t>
            </a:r>
          </a:p>
        </p:txBody>
      </p:sp>
      <p:sp>
        <p:nvSpPr>
          <p:cNvPr id="3" name="Segnaposto contenuto 2">
            <a:extLst>
              <a:ext uri="{FF2B5EF4-FFF2-40B4-BE49-F238E27FC236}">
                <a16:creationId xmlns:a16="http://schemas.microsoft.com/office/drawing/2014/main" id="{B36A523D-375D-426C-9872-945C5E32B27A}"/>
              </a:ext>
            </a:extLst>
          </p:cNvPr>
          <p:cNvSpPr>
            <a:spLocks noGrp="1"/>
          </p:cNvSpPr>
          <p:nvPr>
            <p:ph idx="1"/>
          </p:nvPr>
        </p:nvSpPr>
        <p:spPr/>
        <p:txBody>
          <a:bodyPr>
            <a:normAutofit/>
          </a:bodyPr>
          <a:lstStyle/>
          <a:p>
            <a:r>
              <a:rPr lang="it-IT" sz="2400" dirty="0">
                <a:hlinkClick r:id="rId2"/>
              </a:rPr>
              <a:t>Be Online Smart</a:t>
            </a:r>
            <a:r>
              <a:rPr lang="it-IT" sz="2400" dirty="0"/>
              <a:t> è una campagna </a:t>
            </a:r>
            <a:r>
              <a:rPr lang="it-IT" sz="2400" dirty="0">
                <a:hlinkClick r:id="rId3"/>
              </a:rPr>
              <a:t>dell’Osservatorio Europeo dei Media Digitali (EDMO)</a:t>
            </a:r>
            <a:r>
              <a:rPr lang="it-IT" sz="2400" dirty="0"/>
              <a:t> e della sua rete di 14 hub nazionali. Ha l’obiettivo di sensibilizzare l’opinione pubblica su come gli algoritmi plasmano la nostra esperienza online – dalle notizie che leggiamo ai video che guardiamo</a:t>
            </a:r>
          </a:p>
        </p:txBody>
      </p:sp>
    </p:spTree>
    <p:extLst>
      <p:ext uri="{BB962C8B-B14F-4D97-AF65-F5344CB8AC3E}">
        <p14:creationId xmlns:p14="http://schemas.microsoft.com/office/powerpoint/2010/main" val="12499216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F4EE5D-8D7A-4DB7-B812-5369F8FB582E}"/>
              </a:ext>
            </a:extLst>
          </p:cNvPr>
          <p:cNvSpPr>
            <a:spLocks noGrp="1"/>
          </p:cNvSpPr>
          <p:nvPr>
            <p:ph type="title"/>
          </p:nvPr>
        </p:nvSpPr>
        <p:spPr/>
        <p:txBody>
          <a:bodyPr/>
          <a:lstStyle/>
          <a:p>
            <a:r>
              <a:rPr lang="it-IT" dirty="0"/>
              <a:t>PA, AI  E SELEZIONE DEL PERSONALE</a:t>
            </a:r>
          </a:p>
        </p:txBody>
      </p:sp>
      <p:sp>
        <p:nvSpPr>
          <p:cNvPr id="3" name="Segnaposto contenuto 2">
            <a:extLst>
              <a:ext uri="{FF2B5EF4-FFF2-40B4-BE49-F238E27FC236}">
                <a16:creationId xmlns:a16="http://schemas.microsoft.com/office/drawing/2014/main" id="{808A5F13-E004-4EC7-8E1C-388C5652AF0E}"/>
              </a:ext>
            </a:extLst>
          </p:cNvPr>
          <p:cNvSpPr>
            <a:spLocks noGrp="1"/>
          </p:cNvSpPr>
          <p:nvPr>
            <p:ph idx="1"/>
          </p:nvPr>
        </p:nvSpPr>
        <p:spPr>
          <a:xfrm>
            <a:off x="684211" y="685800"/>
            <a:ext cx="10721725" cy="3615267"/>
          </a:xfrm>
        </p:spPr>
        <p:txBody>
          <a:bodyPr>
            <a:normAutofit lnSpcReduction="10000"/>
          </a:bodyPr>
          <a:lstStyle/>
          <a:p>
            <a:r>
              <a:rPr lang="it-IT" sz="2400" dirty="0">
                <a:solidFill>
                  <a:schemeClr val="tx1"/>
                </a:solidFill>
                <a:effectLst/>
                <a:latin typeface="Open Sans" panose="020B0606030504020204" pitchFamily="34" charset="0"/>
                <a:ea typeface="Times New Roman" panose="02020603050405020304" pitchFamily="18" charset="0"/>
              </a:rPr>
              <a:t>La transizione tecnologica ridisegna in profondità le modalità di svolgimento dei concorsi pubblici, divenuti unica via di accesso al pubblico impiego come previsto dal Decreto PA 2025. In questo scenario, le nuove normative si affiancano a modelli di selezione avanzati adottati da realtà come </a:t>
            </a:r>
            <a:r>
              <a:rPr lang="it-IT" sz="2400" dirty="0" err="1">
                <a:solidFill>
                  <a:schemeClr val="tx1"/>
                </a:solidFill>
                <a:effectLst/>
                <a:latin typeface="Open Sans" panose="020B0606030504020204" pitchFamily="34" charset="0"/>
                <a:ea typeface="Times New Roman" panose="02020603050405020304" pitchFamily="18" charset="0"/>
              </a:rPr>
              <a:t>Selexi</a:t>
            </a:r>
            <a:r>
              <a:rPr lang="it-IT" sz="2400" dirty="0">
                <a:solidFill>
                  <a:schemeClr val="tx1"/>
                </a:solidFill>
                <a:effectLst/>
                <a:latin typeface="Open Sans" panose="020B0606030504020204" pitchFamily="34" charset="0"/>
                <a:ea typeface="Times New Roman" panose="02020603050405020304" pitchFamily="18" charset="0"/>
              </a:rPr>
              <a:t>, che integrano </a:t>
            </a:r>
            <a:r>
              <a:rPr lang="it-IT" sz="2400" dirty="0" err="1">
                <a:solidFill>
                  <a:schemeClr val="tx1"/>
                </a:solidFill>
                <a:effectLst/>
                <a:latin typeface="Open Sans" panose="020B0606030504020204" pitchFamily="34" charset="0"/>
                <a:ea typeface="Times New Roman" panose="02020603050405020304" pitchFamily="18" charset="0"/>
              </a:rPr>
              <a:t>assessment</a:t>
            </a:r>
            <a:r>
              <a:rPr lang="it-IT" sz="2400" dirty="0">
                <a:solidFill>
                  <a:schemeClr val="tx1"/>
                </a:solidFill>
                <a:effectLst/>
                <a:latin typeface="Open Sans" panose="020B0606030504020204" pitchFamily="34" charset="0"/>
                <a:ea typeface="Times New Roman" panose="02020603050405020304" pitchFamily="18" charset="0"/>
              </a:rPr>
              <a:t> tecnologici e strumenti di analisi delle competenze specifiche. L’obiettivo è quello di garantire un sistema di reclutamento trasparente, meritocratico ed efficiente. Di tutto questo si è discusso a FORUM PA 2025</a:t>
            </a:r>
          </a:p>
          <a:p>
            <a:r>
              <a:rPr lang="it-IT" sz="2000" dirty="0"/>
              <a:t>Progetto COINS – </a:t>
            </a:r>
            <a:r>
              <a:rPr lang="it-IT" sz="2000" dirty="0" err="1"/>
              <a:t>COhesion</a:t>
            </a:r>
            <a:r>
              <a:rPr lang="it-IT" sz="2000" dirty="0"/>
              <a:t> </a:t>
            </a:r>
            <a:r>
              <a:rPr lang="it-IT" sz="2000" dirty="0" err="1"/>
              <a:t>INnovation</a:t>
            </a:r>
            <a:r>
              <a:rPr lang="it-IT" sz="2000"/>
              <a:t> Stories</a:t>
            </a:r>
            <a:endParaRPr lang="it-IT" sz="2400" dirty="0">
              <a:solidFill>
                <a:schemeClr val="tx1"/>
              </a:solidFill>
            </a:endParaRPr>
          </a:p>
        </p:txBody>
      </p:sp>
    </p:spTree>
    <p:extLst>
      <p:ext uri="{BB962C8B-B14F-4D97-AF65-F5344CB8AC3E}">
        <p14:creationId xmlns:p14="http://schemas.microsoft.com/office/powerpoint/2010/main" val="25476388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BD7AA1-43FD-476D-85CE-2A9527D8E3EE}"/>
              </a:ext>
            </a:extLst>
          </p:cNvPr>
          <p:cNvSpPr>
            <a:spLocks noGrp="1"/>
          </p:cNvSpPr>
          <p:nvPr>
            <p:ph type="title"/>
          </p:nvPr>
        </p:nvSpPr>
        <p:spPr>
          <a:xfrm>
            <a:off x="443579" y="4997471"/>
            <a:ext cx="11414744" cy="1507067"/>
          </a:xfrm>
        </p:spPr>
        <p:txBody>
          <a:bodyPr/>
          <a:lstStyle/>
          <a:p>
            <a:r>
              <a:rPr lang="it-IT" dirty="0"/>
              <a:t>SCAFFOLDING – INTELAIATURA nei media</a:t>
            </a:r>
          </a:p>
        </p:txBody>
      </p:sp>
      <p:sp>
        <p:nvSpPr>
          <p:cNvPr id="3" name="Segnaposto contenuto 2">
            <a:extLst>
              <a:ext uri="{FF2B5EF4-FFF2-40B4-BE49-F238E27FC236}">
                <a16:creationId xmlns:a16="http://schemas.microsoft.com/office/drawing/2014/main" id="{2D4DCCB3-9D06-4230-858A-E8616951E992}"/>
              </a:ext>
            </a:extLst>
          </p:cNvPr>
          <p:cNvSpPr>
            <a:spLocks noGrp="1"/>
          </p:cNvSpPr>
          <p:nvPr>
            <p:ph idx="1"/>
          </p:nvPr>
        </p:nvSpPr>
        <p:spPr>
          <a:xfrm>
            <a:off x="684211" y="685800"/>
            <a:ext cx="10933481" cy="3615267"/>
          </a:xfrm>
        </p:spPr>
        <p:txBody>
          <a:bodyPr>
            <a:noAutofit/>
          </a:bodyPr>
          <a:lstStyle/>
          <a:p>
            <a:pPr marL="0" indent="0" algn="l">
              <a:buNone/>
            </a:pPr>
            <a:r>
              <a:rPr lang="it-IT" sz="2400" b="0" i="0" u="none" strike="noStrike" baseline="0" dirty="0">
                <a:solidFill>
                  <a:schemeClr val="tx1"/>
                </a:solidFill>
                <a:latin typeface="AGaramond-Regular"/>
              </a:rPr>
              <a:t>Facilitare il processo di apprendimento- I</a:t>
            </a:r>
            <a:r>
              <a:rPr lang="it-IT" sz="2400" dirty="0">
                <a:solidFill>
                  <a:schemeClr val="tx1"/>
                </a:solidFill>
              </a:rPr>
              <a:t>l complesso degli elementi strutturali per informare nella multimedialità </a:t>
            </a:r>
            <a:r>
              <a:rPr lang="it-IT" sz="2400" b="0" i="0" u="none" strike="noStrike" baseline="0" dirty="0">
                <a:solidFill>
                  <a:schemeClr val="tx1"/>
                </a:solidFill>
                <a:latin typeface="AGaramond-Regular"/>
              </a:rPr>
              <a:t>:</a:t>
            </a:r>
          </a:p>
          <a:p>
            <a:pPr marL="457200" indent="-457200" algn="l">
              <a:buFont typeface="+mj-lt"/>
              <a:buAutoNum type="arabicPeriod"/>
            </a:pPr>
            <a:r>
              <a:rPr lang="it-IT" sz="2400" b="0" i="0" u="none" strike="noStrike" baseline="0" dirty="0" err="1">
                <a:solidFill>
                  <a:schemeClr val="tx1"/>
                </a:solidFill>
                <a:latin typeface="AGaramond-Regular"/>
              </a:rPr>
              <a:t>Scaffolding</a:t>
            </a:r>
            <a:r>
              <a:rPr lang="it-IT" sz="2400" b="0" i="0" u="none" strike="noStrike" baseline="0" dirty="0">
                <a:solidFill>
                  <a:schemeClr val="tx1"/>
                </a:solidFill>
                <a:latin typeface="AGaramond-Regular"/>
              </a:rPr>
              <a:t> concettuale: aiuta a individuare gli elementi chiave di un problema, supportando nella comprensione di concetti complessi e nella formulazione di ragionamenti strutturati.</a:t>
            </a:r>
          </a:p>
          <a:p>
            <a:pPr marL="457200" indent="-457200" algn="l">
              <a:buFont typeface="+mj-lt"/>
              <a:buAutoNum type="arabicPeriod"/>
            </a:pPr>
            <a:r>
              <a:rPr lang="it-IT" sz="2400" b="0" i="0" u="none" strike="noStrike" baseline="0" dirty="0" err="1">
                <a:solidFill>
                  <a:schemeClr val="tx1"/>
                </a:solidFill>
                <a:latin typeface="AGaramond-Regular"/>
              </a:rPr>
              <a:t>Scaffolding</a:t>
            </a:r>
            <a:r>
              <a:rPr lang="it-IT" sz="2400" b="0" i="0" u="none" strike="noStrike" baseline="0" dirty="0">
                <a:solidFill>
                  <a:schemeClr val="tx1"/>
                </a:solidFill>
                <a:latin typeface="AGaramond-Regular"/>
              </a:rPr>
              <a:t> metacognitivo: favorisce il pensiero critico e riflessivo, aiutando a pianificare, monitorare e valutare il proprio processo di apprendimento.</a:t>
            </a:r>
          </a:p>
          <a:p>
            <a:pPr marL="457200" indent="-457200" algn="l">
              <a:buFont typeface="+mj-lt"/>
              <a:buAutoNum type="arabicPeriod"/>
            </a:pPr>
            <a:r>
              <a:rPr lang="it-IT" sz="2400" dirty="0" err="1">
                <a:solidFill>
                  <a:schemeClr val="tx1"/>
                </a:solidFill>
                <a:latin typeface="AGaramond-Regular"/>
              </a:rPr>
              <a:t>S</a:t>
            </a:r>
            <a:r>
              <a:rPr lang="it-IT" sz="2400" b="0" i="0" u="none" strike="noStrike" baseline="0" dirty="0" err="1">
                <a:solidFill>
                  <a:schemeClr val="tx1"/>
                </a:solidFill>
                <a:latin typeface="AGaramond-Regular"/>
              </a:rPr>
              <a:t>caffolding</a:t>
            </a:r>
            <a:r>
              <a:rPr lang="it-IT" sz="2400" b="0" i="0" u="none" strike="noStrike" baseline="0" dirty="0">
                <a:solidFill>
                  <a:schemeClr val="tx1"/>
                </a:solidFill>
                <a:latin typeface="AGaramond-Regular"/>
              </a:rPr>
              <a:t> procedurale: fornisce indicazioni su come utilizzare strumenti e risorse, guidando nell’applicazione pratica delle conoscenze.</a:t>
            </a:r>
          </a:p>
          <a:p>
            <a:pPr marL="457200" indent="-457200" algn="l">
              <a:buFont typeface="+mj-lt"/>
              <a:buAutoNum type="arabicPeriod"/>
            </a:pPr>
            <a:r>
              <a:rPr lang="it-IT" sz="2400" b="0" i="0" u="none" strike="noStrike" baseline="0" dirty="0">
                <a:solidFill>
                  <a:schemeClr val="tx1"/>
                </a:solidFill>
                <a:latin typeface="AGaramond-Regular"/>
              </a:rPr>
              <a:t> </a:t>
            </a:r>
            <a:r>
              <a:rPr lang="it-IT" sz="2400" b="0" i="0" u="none" strike="noStrike" baseline="0" dirty="0" err="1">
                <a:solidFill>
                  <a:schemeClr val="tx1"/>
                </a:solidFill>
                <a:latin typeface="AGaramond-Regular"/>
              </a:rPr>
              <a:t>Scaffolding</a:t>
            </a:r>
            <a:r>
              <a:rPr lang="it-IT" sz="2400" b="0" i="0" u="none" strike="noStrike" baseline="0" dirty="0">
                <a:solidFill>
                  <a:schemeClr val="tx1"/>
                </a:solidFill>
                <a:latin typeface="AGaramond-Regular"/>
              </a:rPr>
              <a:t> strategico: suggerisce strategie per affrontare compiti e risolvere problemi, offrendo linee guida che supportano l’autonomia.</a:t>
            </a:r>
            <a:endParaRPr lang="it-IT" sz="2400" dirty="0">
              <a:solidFill>
                <a:schemeClr val="tx1"/>
              </a:solidFill>
            </a:endParaRPr>
          </a:p>
        </p:txBody>
      </p:sp>
    </p:spTree>
    <p:extLst>
      <p:ext uri="{BB962C8B-B14F-4D97-AF65-F5344CB8AC3E}">
        <p14:creationId xmlns:p14="http://schemas.microsoft.com/office/powerpoint/2010/main" val="1587598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265922-9ECE-4DE9-A7AD-8E6C69CEAD3A}"/>
              </a:ext>
            </a:extLst>
          </p:cNvPr>
          <p:cNvSpPr>
            <a:spLocks noGrp="1"/>
          </p:cNvSpPr>
          <p:nvPr>
            <p:ph type="title"/>
          </p:nvPr>
        </p:nvSpPr>
        <p:spPr/>
        <p:txBody>
          <a:bodyPr/>
          <a:lstStyle/>
          <a:p>
            <a:r>
              <a:rPr lang="it-IT" dirty="0"/>
              <a:t>VERA.AI – progetto europeo</a:t>
            </a:r>
          </a:p>
        </p:txBody>
      </p:sp>
      <p:sp>
        <p:nvSpPr>
          <p:cNvPr id="3" name="Segnaposto contenuto 2">
            <a:extLst>
              <a:ext uri="{FF2B5EF4-FFF2-40B4-BE49-F238E27FC236}">
                <a16:creationId xmlns:a16="http://schemas.microsoft.com/office/drawing/2014/main" id="{99AF9334-0D42-4387-9BC5-4C244D60D728}"/>
              </a:ext>
            </a:extLst>
          </p:cNvPr>
          <p:cNvSpPr>
            <a:spLocks noGrp="1"/>
          </p:cNvSpPr>
          <p:nvPr>
            <p:ph idx="1"/>
          </p:nvPr>
        </p:nvSpPr>
        <p:spPr/>
        <p:txBody>
          <a:bodyPr/>
          <a:lstStyle/>
          <a:p>
            <a:r>
              <a:rPr lang="en-US" sz="2400" b="1" dirty="0"/>
              <a:t>Presenting vera.ai outcomes –  17- 24 June 2025 online </a:t>
            </a:r>
          </a:p>
          <a:p>
            <a:r>
              <a:rPr lang="en-US" sz="2400" dirty="0"/>
              <a:t>The vera.ai project is nearing its end. Three years of work will conclude in autumn 2025. A lot has happened since it started work in September 2022.</a:t>
            </a:r>
          </a:p>
          <a:p>
            <a:endParaRPr lang="en-US" dirty="0"/>
          </a:p>
          <a:p>
            <a:endParaRPr lang="it-IT" dirty="0"/>
          </a:p>
        </p:txBody>
      </p:sp>
    </p:spTree>
    <p:extLst>
      <p:ext uri="{BB962C8B-B14F-4D97-AF65-F5344CB8AC3E}">
        <p14:creationId xmlns:p14="http://schemas.microsoft.com/office/powerpoint/2010/main" val="94146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020144-7066-4711-87FA-4C23FD7796E8}"/>
              </a:ext>
            </a:extLst>
          </p:cNvPr>
          <p:cNvSpPr>
            <a:spLocks noGrp="1"/>
          </p:cNvSpPr>
          <p:nvPr>
            <p:ph type="title"/>
          </p:nvPr>
        </p:nvSpPr>
        <p:spPr>
          <a:xfrm>
            <a:off x="3390900" y="4487332"/>
            <a:ext cx="5827712" cy="1754326"/>
          </a:xfrm>
        </p:spPr>
        <p:txBody>
          <a:bodyPr/>
          <a:lstStyle/>
          <a:p>
            <a:r>
              <a:rPr lang="it-IT" dirty="0"/>
              <a:t>Vera.ai </a:t>
            </a:r>
          </a:p>
        </p:txBody>
      </p:sp>
      <p:sp>
        <p:nvSpPr>
          <p:cNvPr id="4" name="Rectangle 1">
            <a:extLst>
              <a:ext uri="{FF2B5EF4-FFF2-40B4-BE49-F238E27FC236}">
                <a16:creationId xmlns:a16="http://schemas.microsoft.com/office/drawing/2014/main" id="{6E7865EB-657C-452C-AA66-42BCF6857662}"/>
              </a:ext>
            </a:extLst>
          </p:cNvPr>
          <p:cNvSpPr>
            <a:spLocks noGrp="1" noChangeArrowheads="1"/>
          </p:cNvSpPr>
          <p:nvPr>
            <p:ph idx="1"/>
          </p:nvPr>
        </p:nvSpPr>
        <p:spPr bwMode="auto">
          <a:xfrm>
            <a:off x="741963" y="1052998"/>
            <a:ext cx="1025008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latin typeface="Arial Unicode MS" panose="020B060402020202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2400" dirty="0">
              <a:solidFill>
                <a:schemeClr val="tx1"/>
              </a:solidFill>
              <a:latin typeface="Arial Unicode MS" panose="020B060402020202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latin typeface="Arial Unicode MS" panose="020B060402020202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2400" dirty="0">
              <a:solidFill>
                <a:schemeClr val="tx1"/>
              </a:solidFill>
              <a:latin typeface="Arial Unicode MS" panose="020B060402020202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Vera.ai terminerà il 14 settembre 2025  </a:t>
            </a:r>
          </a:p>
          <a:p>
            <a:pPr marL="0" marR="0" lvl="0" indent="0" algn="l" defTabSz="914400" rtl="0" eaLnBrk="0" fontAlgn="base" latinLnBrk="0" hangingPunct="0">
              <a:lnSpc>
                <a:spcPct val="100000"/>
              </a:lnSpc>
              <a:spcBef>
                <a:spcPct val="0"/>
              </a:spcBef>
              <a:spcAft>
                <a:spcPct val="0"/>
              </a:spcAft>
              <a:buClrTx/>
              <a:buSzTx/>
              <a:buFontTx/>
              <a:buNone/>
              <a:tabLst/>
            </a:pPr>
            <a:r>
              <a:rPr lang="it-IT" altLang="it-IT" sz="2400" dirty="0">
                <a:solidFill>
                  <a:schemeClr val="tx1"/>
                </a:solidFill>
                <a:latin typeface="Arial Unicode MS" panose="020B0604020202020204" pitchFamily="34" charset="-128"/>
              </a:rPr>
              <a:t>E’ </a:t>
            </a:r>
            <a:r>
              <a:rPr kumimoji="0" lang="it-IT" altLang="it-IT" sz="2400" b="0" i="0" u="none" strike="noStrike" cap="none" normalizeH="0" baseline="0" dirty="0">
                <a:ln>
                  <a:noFill/>
                </a:ln>
                <a:solidFill>
                  <a:schemeClr val="tx1"/>
                </a:solidFill>
                <a:effectLst/>
                <a:latin typeface="Arial Unicode MS" panose="020B0604020202020204" pitchFamily="34" charset="-128"/>
              </a:rPr>
              <a:t> un progetto di ricerca e sviluppo incentrato sull'analisi della disinformazione e su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rial Unicode MS" panose="020B0604020202020204" pitchFamily="34" charset="-128"/>
              </a:rPr>
              <a:t>strumenti e servizi di verifica supportati dall'intelligenza artificiale.</a:t>
            </a:r>
          </a:p>
          <a:p>
            <a:pPr marL="0" lvl="0" indent="0" defTabSz="914400" eaLnBrk="0" fontAlgn="base" hangingPunct="0">
              <a:spcBef>
                <a:spcPct val="0"/>
              </a:spcBef>
              <a:spcAft>
                <a:spcPct val="0"/>
              </a:spcAft>
              <a:buClrTx/>
              <a:buSzTx/>
              <a:buNone/>
            </a:pPr>
            <a:r>
              <a:rPr lang="it-IT" altLang="it-IT" sz="2400" dirty="0">
                <a:solidFill>
                  <a:schemeClr val="tx1"/>
                </a:solidFill>
              </a:rPr>
              <a:t>Link : https://www.veraai.eu/project-summary</a:t>
            </a:r>
            <a:endParaRPr kumimoji="0" lang="it-IT" altLang="it-IT"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3A1C273F-82C9-4823-B7B5-5F228E77FBEE}"/>
              </a:ext>
            </a:extLst>
          </p:cNvPr>
          <p:cNvSpPr>
            <a:spLocks noChangeArrowheads="1"/>
          </p:cNvSpPr>
          <p:nvPr/>
        </p:nvSpPr>
        <p:spPr bwMode="auto">
          <a:xfrm>
            <a:off x="741963" y="225479"/>
            <a:ext cx="8992001"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dobe Devanagari" panose="02040503050201020203" pitchFamily="18" charset="0"/>
                <a:cs typeface="Adobe Devanagari" panose="02040503050201020203" pitchFamily="18" charset="0"/>
              </a:rPr>
              <a:t>Risultati attesi: Soluzioni di intelligenza artificiale avanzata contro tecniche avanzate di disinformazione per i professionisti dei media Budget del progetto: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400" b="0" i="0" u="none" strike="noStrike" cap="none" normalizeH="0" baseline="0" dirty="0">
                <a:ln>
                  <a:noFill/>
                </a:ln>
                <a:solidFill>
                  <a:schemeClr val="tx1"/>
                </a:solidFill>
                <a:effectLst/>
                <a:latin typeface="Adobe Devanagari" panose="02040503050201020203" pitchFamily="18" charset="0"/>
                <a:cs typeface="Adobe Devanagari" panose="02040503050201020203" pitchFamily="18" charset="0"/>
              </a:rPr>
              <a:t>7.046.250 € (tutti i 14 partner) Contributo UE (Max.) 5.691.875 € (12 partner UE)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2400" b="0" i="0" u="none" strike="noStrike" cap="none" normalizeH="0" baseline="0" dirty="0">
              <a:ln>
                <a:noFill/>
              </a:ln>
              <a:solidFill>
                <a:schemeClr val="tx1"/>
              </a:solidFill>
              <a:effectLst/>
              <a:latin typeface="Adobe Devanagari" panose="02040503050201020203" pitchFamily="18" charset="0"/>
              <a:cs typeface="Adobe Devanagari" panose="02040503050201020203" pitchFamily="18" charset="0"/>
            </a:endParaRPr>
          </a:p>
        </p:txBody>
      </p:sp>
    </p:spTree>
    <p:extLst>
      <p:ext uri="{BB962C8B-B14F-4D97-AF65-F5344CB8AC3E}">
        <p14:creationId xmlns:p14="http://schemas.microsoft.com/office/powerpoint/2010/main" val="1964125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E64011-E7A8-45FF-BBA2-9701BD856E27}"/>
              </a:ext>
            </a:extLst>
          </p:cNvPr>
          <p:cNvSpPr>
            <a:spLocks noGrp="1"/>
          </p:cNvSpPr>
          <p:nvPr>
            <p:ph type="title"/>
          </p:nvPr>
        </p:nvSpPr>
        <p:spPr>
          <a:xfrm>
            <a:off x="1030721" y="5161101"/>
            <a:ext cx="8534400" cy="1507067"/>
          </a:xfrm>
        </p:spPr>
        <p:txBody>
          <a:bodyPr/>
          <a:lstStyle/>
          <a:p>
            <a:r>
              <a:rPr lang="it-IT" dirty="0"/>
              <a:t>Alla base l’essere umano</a:t>
            </a:r>
          </a:p>
        </p:txBody>
      </p:sp>
      <p:sp>
        <p:nvSpPr>
          <p:cNvPr id="3" name="Segnaposto contenuto 2">
            <a:extLst>
              <a:ext uri="{FF2B5EF4-FFF2-40B4-BE49-F238E27FC236}">
                <a16:creationId xmlns:a16="http://schemas.microsoft.com/office/drawing/2014/main" id="{B49A87A6-A7CC-43A7-AC97-0DC974CA73F9}"/>
              </a:ext>
            </a:extLst>
          </p:cNvPr>
          <p:cNvSpPr>
            <a:spLocks noGrp="1"/>
          </p:cNvSpPr>
          <p:nvPr>
            <p:ph idx="1"/>
          </p:nvPr>
        </p:nvSpPr>
        <p:spPr>
          <a:xfrm>
            <a:off x="686603" y="481263"/>
            <a:ext cx="10818794" cy="4812631"/>
          </a:xfrm>
        </p:spPr>
        <p:txBody>
          <a:bodyPr>
            <a:noAutofit/>
          </a:bodyPr>
          <a:lstStyle/>
          <a:p>
            <a:pPr marL="0" indent="0">
              <a:buNone/>
            </a:pPr>
            <a:r>
              <a:rPr lang="it-IT" dirty="0">
                <a:solidFill>
                  <a:schemeClr val="tx1"/>
                </a:solidFill>
              </a:rPr>
              <a:t>l’IA è strutturata per esaltare il bene e il male che c’è in noi</a:t>
            </a:r>
          </a:p>
          <a:p>
            <a:pPr marL="0" indent="0">
              <a:buNone/>
            </a:pPr>
            <a:r>
              <a:rPr lang="it-IT" dirty="0">
                <a:solidFill>
                  <a:schemeClr val="tx1"/>
                </a:solidFill>
              </a:rPr>
              <a:t>Lo sviluppo segue più filoni: </a:t>
            </a:r>
          </a:p>
          <a:p>
            <a:pPr marL="457200" indent="-457200">
              <a:buFont typeface="+mj-lt"/>
              <a:buAutoNum type="arabicPeriod"/>
            </a:pPr>
            <a:r>
              <a:rPr lang="it-IT" dirty="0">
                <a:solidFill>
                  <a:schemeClr val="tx1"/>
                </a:solidFill>
              </a:rPr>
              <a:t>automazione dei processi di gestione, fidelizzazione e monetizzazione dei lettori (abbonamenti, paywall dinamico, marketing); </a:t>
            </a:r>
          </a:p>
          <a:p>
            <a:pPr marL="457200" indent="-457200">
              <a:buFont typeface="+mj-lt"/>
              <a:buAutoNum type="arabicPeriod"/>
            </a:pPr>
            <a:r>
              <a:rPr lang="it-IT" dirty="0">
                <a:solidFill>
                  <a:schemeClr val="tx1"/>
                </a:solidFill>
              </a:rPr>
              <a:t>assistenza per il lavoro giornalistico di inchiesta e approfondimento (strumenti di traduzione e trascrizione automatica, analisi dei documenti) che è però in una fase embrionale; </a:t>
            </a:r>
          </a:p>
          <a:p>
            <a:pPr marL="457200" indent="-457200">
              <a:buFont typeface="+mj-lt"/>
              <a:buAutoNum type="arabicPeriod"/>
            </a:pPr>
            <a:r>
              <a:rPr lang="it-IT" dirty="0">
                <a:solidFill>
                  <a:schemeClr val="tx1"/>
                </a:solidFill>
              </a:rPr>
              <a:t>supporto al lavoro quotidiano della redazione, per cercare di automatizzare la parte del lavoro più ripetitiva e di minor valore aggiunto</a:t>
            </a:r>
          </a:p>
          <a:p>
            <a:pPr marL="457200" indent="-457200">
              <a:buFont typeface="+mj-lt"/>
              <a:buAutoNum type="arabicPeriod"/>
            </a:pPr>
            <a:r>
              <a:rPr lang="it-IT" dirty="0">
                <a:solidFill>
                  <a:schemeClr val="tx1"/>
                </a:solidFill>
              </a:rPr>
              <a:t>analizzare le possibilità offerte dall’Intelligenza artificiale, in particolare quella cosiddetta generativa basata sui large </a:t>
            </a:r>
            <a:r>
              <a:rPr lang="it-IT" dirty="0" err="1">
                <a:solidFill>
                  <a:schemeClr val="tx1"/>
                </a:solidFill>
              </a:rPr>
              <a:t>language</a:t>
            </a:r>
            <a:r>
              <a:rPr lang="it-IT" dirty="0">
                <a:solidFill>
                  <a:schemeClr val="tx1"/>
                </a:solidFill>
              </a:rPr>
              <a:t> model, non tanto per sviluppare algoritmi proprietari ma per comprendere come possa essere funzionale ai processi aziendali e alla realizzazione di nuovi prodotti</a:t>
            </a:r>
          </a:p>
        </p:txBody>
      </p:sp>
    </p:spTree>
    <p:extLst>
      <p:ext uri="{BB962C8B-B14F-4D97-AF65-F5344CB8AC3E}">
        <p14:creationId xmlns:p14="http://schemas.microsoft.com/office/powerpoint/2010/main" val="2519498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B73F06-759D-45C2-BD42-B4422E26956C}"/>
              </a:ext>
            </a:extLst>
          </p:cNvPr>
          <p:cNvSpPr>
            <a:spLocks noGrp="1"/>
          </p:cNvSpPr>
          <p:nvPr>
            <p:ph type="title"/>
          </p:nvPr>
        </p:nvSpPr>
        <p:spPr/>
        <p:txBody>
          <a:bodyPr/>
          <a:lstStyle/>
          <a:p>
            <a:r>
              <a:rPr lang="it-IT" dirty="0"/>
              <a:t>SFIDE APERTE – CERTH </a:t>
            </a:r>
          </a:p>
        </p:txBody>
      </p:sp>
      <p:sp>
        <p:nvSpPr>
          <p:cNvPr id="4" name="Rectangle 1">
            <a:extLst>
              <a:ext uri="{FF2B5EF4-FFF2-40B4-BE49-F238E27FC236}">
                <a16:creationId xmlns:a16="http://schemas.microsoft.com/office/drawing/2014/main" id="{1E211B36-09AB-4D1E-B6BD-A7EFD2EAF720}"/>
              </a:ext>
            </a:extLst>
          </p:cNvPr>
          <p:cNvSpPr>
            <a:spLocks noGrp="1" noChangeArrowheads="1"/>
          </p:cNvSpPr>
          <p:nvPr>
            <p:ph idx="1"/>
          </p:nvPr>
        </p:nvSpPr>
        <p:spPr bwMode="auto">
          <a:xfrm>
            <a:off x="684212" y="923776"/>
            <a:ext cx="10317248"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CERTH (coordinatore del progetto vera.ai) è uno dei più grandi centri di ricerca greci e tra i primi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10 centri di ricerca dell’UE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per attrarre finanziamenti per la ricerca. CERTH è rappresentato dal team di Verifica dei Media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dell'Istituto per le Tecnologie dell'Informazione,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che vanta un'esperienza nell'IA per l'analisi multimediale e dei social network, maturata in numerosi</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 progetti sulla verifica dei social media.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CERTH si occuperà di analisi di immagini e video e di rilevamento di manipolazioni visive,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latin typeface="Arial Unicode MS" panose="020B0604020202020204" pitchFamily="34" charset="-128"/>
              </a:rPr>
              <a:t> in particolare </a:t>
            </a:r>
            <a:r>
              <a:rPr kumimoji="0" lang="it-IT" altLang="it-IT" sz="1800" b="0" i="0" u="none" strike="noStrike" cap="none" normalizeH="0" baseline="0" dirty="0" err="1">
                <a:ln>
                  <a:noFill/>
                </a:ln>
                <a:solidFill>
                  <a:schemeClr val="tx1"/>
                </a:solidFill>
                <a:effectLst/>
                <a:latin typeface="Arial Unicode MS" panose="020B0604020202020204" pitchFamily="34" charset="-128"/>
              </a:rPr>
              <a:t>deepfake</a:t>
            </a:r>
            <a:r>
              <a:rPr kumimoji="0" lang="it-IT" altLang="it-IT" sz="1800" b="0" i="0" u="none" strike="noStrike" cap="none" normalizeH="0" baseline="0" dirty="0">
                <a:ln>
                  <a:noFill/>
                </a:ln>
                <a:solidFill>
                  <a:schemeClr val="tx1"/>
                </a:solidFill>
                <a:effectLst/>
                <a:latin typeface="Arial Unicode MS" panose="020B0604020202020204" pitchFamily="34" charset="-128"/>
              </a:rPr>
              <a:t>.</a:t>
            </a:r>
          </a:p>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1800" dirty="0">
              <a:solidFill>
                <a:schemeClr val="tx1"/>
              </a:solidFill>
              <a:latin typeface="Arial Unicode MS" panose="020B060402020202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lang="it-IT" altLang="it-IT" sz="1800" dirty="0">
                <a:solidFill>
                  <a:schemeClr val="tx1"/>
                </a:solidFill>
                <a:latin typeface="Arial Unicode MS" panose="020B0604020202020204" pitchFamily="34" charset="-128"/>
              </a:rPr>
              <a:t>PER LE SFIDE APERTE OCCORRONO PROGETTI DI RICERCA E FORMAZIONE CONTINUA</a:t>
            </a:r>
            <a:endParaRPr kumimoji="0" lang="it-IT" altLang="it-IT"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23361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BAC682-B1F7-416D-97EF-C3734BF927DF}"/>
              </a:ext>
            </a:extLst>
          </p:cNvPr>
          <p:cNvSpPr>
            <a:spLocks noGrp="1"/>
          </p:cNvSpPr>
          <p:nvPr>
            <p:ph type="title"/>
          </p:nvPr>
        </p:nvSpPr>
        <p:spPr>
          <a:xfrm>
            <a:off x="1665988" y="5035972"/>
            <a:ext cx="8534400" cy="1507067"/>
          </a:xfrm>
        </p:spPr>
        <p:txBody>
          <a:bodyPr/>
          <a:lstStyle/>
          <a:p>
            <a:r>
              <a:rPr lang="it-IT" dirty="0"/>
              <a:t>Sinergie in atto – media e ai</a:t>
            </a:r>
          </a:p>
        </p:txBody>
      </p:sp>
      <p:sp>
        <p:nvSpPr>
          <p:cNvPr id="3" name="Segnaposto contenuto 2">
            <a:extLst>
              <a:ext uri="{FF2B5EF4-FFF2-40B4-BE49-F238E27FC236}">
                <a16:creationId xmlns:a16="http://schemas.microsoft.com/office/drawing/2014/main" id="{662A0F2F-FF85-4EB8-B963-B12E15CA7483}"/>
              </a:ext>
            </a:extLst>
          </p:cNvPr>
          <p:cNvSpPr>
            <a:spLocks noGrp="1"/>
          </p:cNvSpPr>
          <p:nvPr>
            <p:ph idx="1"/>
          </p:nvPr>
        </p:nvSpPr>
        <p:spPr>
          <a:xfrm>
            <a:off x="684212" y="685800"/>
            <a:ext cx="10971982" cy="4261585"/>
          </a:xfrm>
        </p:spPr>
        <p:txBody>
          <a:bodyPr>
            <a:normAutofit/>
          </a:bodyPr>
          <a:lstStyle/>
          <a:p>
            <a:r>
              <a:rPr lang="it-IT" dirty="0">
                <a:solidFill>
                  <a:schemeClr val="tx1"/>
                </a:solidFill>
              </a:rPr>
              <a:t>Il 13 dicembre 2023 l’editore tedesco </a:t>
            </a:r>
            <a:r>
              <a:rPr lang="it-IT" b="1" dirty="0">
                <a:solidFill>
                  <a:srgbClr val="0D2E46"/>
                </a:solidFill>
                <a:hlinkClick r:id="rId2">
                  <a:extLst>
                    <a:ext uri="{A12FA001-AC4F-418D-AE19-62706E023703}">
                      <ahyp:hlinkClr xmlns:ahyp="http://schemas.microsoft.com/office/drawing/2018/hyperlinkcolor" val="tx"/>
                    </a:ext>
                  </a:extLst>
                </a:hlinkClick>
              </a:rPr>
              <a:t>Axel Springer</a:t>
            </a:r>
            <a:r>
              <a:rPr lang="it-IT" dirty="0">
                <a:solidFill>
                  <a:srgbClr val="0D2E46"/>
                </a:solidFill>
                <a:hlinkClick r:id="rId2">
                  <a:extLst>
                    <a:ext uri="{A12FA001-AC4F-418D-AE19-62706E023703}">
                      <ahyp:hlinkClr xmlns:ahyp="http://schemas.microsoft.com/office/drawing/2018/hyperlinkcolor" val="tx"/>
                    </a:ext>
                  </a:extLst>
                </a:hlinkClick>
              </a:rPr>
              <a:t> ha annunciato una partnership con </a:t>
            </a:r>
            <a:r>
              <a:rPr lang="it-IT" b="1" dirty="0" err="1">
                <a:solidFill>
                  <a:schemeClr val="tx1"/>
                </a:solidFill>
                <a:hlinkClick r:id="rId2">
                  <a:extLst>
                    <a:ext uri="{A12FA001-AC4F-418D-AE19-62706E023703}">
                      <ahyp:hlinkClr xmlns:ahyp="http://schemas.microsoft.com/office/drawing/2018/hyperlinkcolor" val="tx"/>
                    </a:ext>
                  </a:extLst>
                </a:hlinkClick>
              </a:rPr>
              <a:t>OpenAI</a:t>
            </a:r>
            <a:r>
              <a:rPr lang="it-IT" dirty="0">
                <a:solidFill>
                  <a:schemeClr val="tx1"/>
                </a:solidFill>
              </a:rPr>
              <a:t> – la società della galassia Microsoft leader nello sviluppo dell’Intelligenza Artificiale generativa – per la condivisione dei propri contenuti all’interno di Chat GPT e creare  estratti e sommari di contenuti giornalistici prodotti dai brand di Axel Springer, fra i quali </a:t>
            </a:r>
            <a:r>
              <a:rPr lang="it-IT" b="1" dirty="0">
                <a:solidFill>
                  <a:schemeClr val="tx1"/>
                </a:solidFill>
              </a:rPr>
              <a:t>Bild, Die </a:t>
            </a:r>
            <a:r>
              <a:rPr lang="it-IT" b="1" dirty="0" err="1">
                <a:solidFill>
                  <a:schemeClr val="tx1"/>
                </a:solidFill>
              </a:rPr>
              <a:t>Welt</a:t>
            </a:r>
            <a:r>
              <a:rPr lang="it-IT" b="1" dirty="0">
                <a:solidFill>
                  <a:schemeClr val="tx1"/>
                </a:solidFill>
              </a:rPr>
              <a:t>, Politico, Business Insider</a:t>
            </a:r>
            <a:r>
              <a:rPr lang="it-IT" dirty="0">
                <a:solidFill>
                  <a:schemeClr val="tx1"/>
                </a:solidFill>
              </a:rPr>
              <a:t>. Inoltre, </a:t>
            </a:r>
            <a:r>
              <a:rPr lang="it-IT" dirty="0" err="1">
                <a:solidFill>
                  <a:schemeClr val="tx1"/>
                </a:solidFill>
              </a:rPr>
              <a:t>OpenAI</a:t>
            </a:r>
            <a:r>
              <a:rPr lang="it-IT" dirty="0">
                <a:solidFill>
                  <a:schemeClr val="tx1"/>
                </a:solidFill>
              </a:rPr>
              <a:t>  usa i database giornalistici dell’editore per addestrare i Large Language Models della propria intelligenza artificiale a produrre “risposte” sempre più accurate e attendibili.</a:t>
            </a:r>
          </a:p>
          <a:p>
            <a:r>
              <a:rPr lang="it-IT" dirty="0">
                <a:solidFill>
                  <a:schemeClr val="tx1"/>
                </a:solidFill>
              </a:rPr>
              <a:t>Le potenzialità dell’Intelligenza artificiale generativa hanno cominciato a mostrarsi anche per la creazione di immagini (</a:t>
            </a:r>
            <a:r>
              <a:rPr lang="it-IT" b="1" dirty="0" err="1">
                <a:solidFill>
                  <a:schemeClr val="tx1"/>
                </a:solidFill>
              </a:rPr>
              <a:t>Midjourney</a:t>
            </a:r>
            <a:r>
              <a:rPr lang="it-IT" dirty="0">
                <a:solidFill>
                  <a:schemeClr val="tx1"/>
                </a:solidFill>
              </a:rPr>
              <a:t>), audio (</a:t>
            </a:r>
            <a:r>
              <a:rPr lang="it-IT" b="1" dirty="0" err="1">
                <a:solidFill>
                  <a:schemeClr val="tx1"/>
                </a:solidFill>
              </a:rPr>
              <a:t>ElevenLabs</a:t>
            </a:r>
            <a:r>
              <a:rPr lang="it-IT" dirty="0">
                <a:solidFill>
                  <a:schemeClr val="tx1"/>
                </a:solidFill>
              </a:rPr>
              <a:t>), video (</a:t>
            </a:r>
            <a:r>
              <a:rPr lang="it-IT" b="1" dirty="0">
                <a:solidFill>
                  <a:srgbClr val="0D2E46"/>
                </a:solidFill>
                <a:hlinkClick r:id="rId3">
                  <a:extLst>
                    <a:ext uri="{A12FA001-AC4F-418D-AE19-62706E023703}">
                      <ahyp:hlinkClr xmlns:ahyp="http://schemas.microsoft.com/office/drawing/2018/hyperlinkcolor" val="tx"/>
                    </a:ext>
                  </a:extLst>
                </a:hlinkClick>
              </a:rPr>
              <a:t>Sora</a:t>
            </a:r>
            <a:r>
              <a:rPr lang="it-IT" dirty="0">
                <a:solidFill>
                  <a:srgbClr val="0D2E46"/>
                </a:solidFill>
                <a:hlinkClick r:id="rId3">
                  <a:extLst>
                    <a:ext uri="{A12FA001-AC4F-418D-AE19-62706E023703}">
                      <ahyp:hlinkClr xmlns:ahyp="http://schemas.microsoft.com/office/drawing/2018/hyperlinkcolor" val="tx"/>
                    </a:ext>
                  </a:extLst>
                </a:hlinkClick>
              </a:rPr>
              <a:t>, l’ultima creatura di </a:t>
            </a:r>
            <a:r>
              <a:rPr lang="it-IT" dirty="0" err="1">
                <a:solidFill>
                  <a:schemeClr val="tx1"/>
                </a:solidFill>
                <a:hlinkClick r:id="rId3">
                  <a:extLst>
                    <a:ext uri="{A12FA001-AC4F-418D-AE19-62706E023703}">
                      <ahyp:hlinkClr xmlns:ahyp="http://schemas.microsoft.com/office/drawing/2018/hyperlinkcolor" val="tx"/>
                    </a:ext>
                  </a:extLst>
                </a:hlinkClick>
              </a:rPr>
              <a:t>OpenAI</a:t>
            </a:r>
            <a:r>
              <a:rPr lang="it-IT" dirty="0">
                <a:solidFill>
                  <a:schemeClr val="tx1"/>
                </a:solidFill>
              </a:rPr>
              <a:t>). E sono state implementate nei motori di ricerca (a cominciare da Bing, il motore di Microsoft), per restituire agli utenti risultati sempre più raffinati e completi</a:t>
            </a:r>
          </a:p>
        </p:txBody>
      </p:sp>
    </p:spTree>
    <p:extLst>
      <p:ext uri="{BB962C8B-B14F-4D97-AF65-F5344CB8AC3E}">
        <p14:creationId xmlns:p14="http://schemas.microsoft.com/office/powerpoint/2010/main" val="180641461"/>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485</TotalTime>
  <Words>5561</Words>
  <Application>Microsoft Office PowerPoint</Application>
  <PresentationFormat>Widescreen</PresentationFormat>
  <Paragraphs>260</Paragraphs>
  <Slides>41</Slides>
  <Notes>0</Notes>
  <HiddenSlides>0</HiddenSlides>
  <MMClips>0</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41</vt:i4>
      </vt:variant>
    </vt:vector>
  </HeadingPairs>
  <TitlesOfParts>
    <vt:vector size="55" baseType="lpstr">
      <vt:lpstr>Arial Unicode MS</vt:lpstr>
      <vt:lpstr>AAAAAC+HelveticaNeue</vt:lpstr>
      <vt:lpstr>Adobe Devanagari</vt:lpstr>
      <vt:lpstr>AGaramond-Regular</vt:lpstr>
      <vt:lpstr>Arial</vt:lpstr>
      <vt:lpstr>Calibri</vt:lpstr>
      <vt:lpstr>Century Gothic</vt:lpstr>
      <vt:lpstr>Courier New</vt:lpstr>
      <vt:lpstr>Open Sans</vt:lpstr>
      <vt:lpstr>Symbol</vt:lpstr>
      <vt:lpstr>Times New Roman</vt:lpstr>
      <vt:lpstr>Titillium Web</vt:lpstr>
      <vt:lpstr>Wingdings 3</vt:lpstr>
      <vt:lpstr>Sezione</vt:lpstr>
      <vt:lpstr>Come si usa l’IA nelle redazioni  Tavola rotonda moderata da Roberto Magnani con Cinzia Boschiero, ECPARTNERS; Andrea Carobene, giornalista e imprenditore nel campo dell’IA    o Sfide delle redazioni nell’adozione dell’IA, comunanza con i problemi delle piccole imprese – SI  o Casi di utilizzo di IA, implementazioni semplici e accessibili – PROGETTI EUROPEI E NAZIONALI o Opportunità di crescita e innovazione – SOLO SE OPPORTUNAMENTE GESTITE   </vt:lpstr>
      <vt:lpstr>CINZIA BOSCHIERO</vt:lpstr>
      <vt:lpstr>Fatti e giornalismo</vt:lpstr>
      <vt:lpstr>BE ON LINE SMART</vt:lpstr>
      <vt:lpstr>VERA.AI – progetto europeo</vt:lpstr>
      <vt:lpstr>Vera.ai </vt:lpstr>
      <vt:lpstr>Alla base l’essere umano</vt:lpstr>
      <vt:lpstr>SFIDE APERTE – CERTH </vt:lpstr>
      <vt:lpstr>Sinergie in atto – media e ai</vt:lpstr>
      <vt:lpstr>PROGETTI - Democrazia e informazione </vt:lpstr>
      <vt:lpstr>PROGETTI - Politica, ai e informazione</vt:lpstr>
      <vt:lpstr>CASISTICHE E PROGETTI IDMO</vt:lpstr>
      <vt:lpstr>Soddisfare E/o  Fallire   ?</vt:lpstr>
      <vt:lpstr>Bandi aperti europei</vt:lpstr>
      <vt:lpstr>HUB E BANDI EUROPEI</vt:lpstr>
      <vt:lpstr>BANDI APERTI EUROPEI</vt:lpstr>
      <vt:lpstr>BANDI EUROPEI APERTI </vt:lpstr>
      <vt:lpstr>BANDI EUROPEI APERTI</vt:lpstr>
      <vt:lpstr>BANDI EUROPEI APERTI </vt:lpstr>
      <vt:lpstr>BANDI EUROPEI APERTI</vt:lpstr>
      <vt:lpstr>BANDI EUROPEI APERTI</vt:lpstr>
      <vt:lpstr>SERVONO ESPERTI</vt:lpstr>
      <vt:lpstr>SERVONO ESPERTI</vt:lpstr>
      <vt:lpstr>PROGETTI DI Media and information literacy</vt:lpstr>
      <vt:lpstr>MEET THE FUTURE OF AI - EDMO</vt:lpstr>
      <vt:lpstr>EDMO E IDMO</vt:lpstr>
      <vt:lpstr>EVOLUZIONE CONTINUA</vt:lpstr>
      <vt:lpstr>STRUMENTI   E  PROGETTI : INVID, WEVERIFY</vt:lpstr>
      <vt:lpstr>PROGETTO «AI4MEDIA» https://www.ai4media.eu/</vt:lpstr>
      <vt:lpstr>RIPERCUSSIONI E FAKE NEWS SUL NOSTRO LAVORO CON AI</vt:lpstr>
      <vt:lpstr>NUOVE COMPETENZE IN REDAZIONE</vt:lpstr>
      <vt:lpstr>Formazione e media – progetti aperti </vt:lpstr>
      <vt:lpstr>Gruppi di lavoro su ai e giornalismo</vt:lpstr>
      <vt:lpstr>TOOLS E LORO UTILIZZO </vt:lpstr>
      <vt:lpstr>RISCHI E OPPORTUNITA’</vt:lpstr>
      <vt:lpstr>AMBIENTE E INFORMAZIONE - OMOLOGAZIONE E DESERTIFICAZIONE DEI MEDIA</vt:lpstr>
      <vt:lpstr>PRESERVARE LE PAROLE E LE LINGUE</vt:lpstr>
      <vt:lpstr>INFORMARE E IL VALORE DELLE PAROLE</vt:lpstr>
      <vt:lpstr>PA, GIORNALISMO E AI </vt:lpstr>
      <vt:lpstr>PA, AI  E SELEZIONE DEL PERSONALE</vt:lpstr>
      <vt:lpstr>SCAFFOLDING – INTELAIATURA nei media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si usa l’IA nelle redazioni  Tavola rotonda moderata da Roberto Magnani con Cinzia Boschiero, ECPARTNERS; Andrea Carobene, giornalista e imprenditore nel campo dell’IA    o Sfide delle redazioni nell’adozione dell’IA, comunanza con i problemi delle piccole imprese  o Casi di utilizzo di IA, implementazioni semplici e accessibili  o Opportunità di crescita e innovazione</dc:title>
  <dc:creator>Docente Rozzano - Cinzia Boschiero</dc:creator>
  <cp:lastModifiedBy>Docente Rozzano - Cinzia Boschiero</cp:lastModifiedBy>
  <cp:revision>81</cp:revision>
  <dcterms:created xsi:type="dcterms:W3CDTF">2025-06-27T07:24:05Z</dcterms:created>
  <dcterms:modified xsi:type="dcterms:W3CDTF">2025-07-03T11:10:20Z</dcterms:modified>
</cp:coreProperties>
</file>