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71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8" r:id="rId12"/>
    <p:sldId id="259" r:id="rId13"/>
    <p:sldId id="269" r:id="rId14"/>
    <p:sldId id="270" r:id="rId15"/>
  </p:sldIdLst>
  <p:sldSz cx="12192000" cy="6858000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21" d="100"/>
          <a:sy n="121" d="100"/>
        </p:scale>
        <p:origin x="160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72235816-0D71-001B-D776-F895C6B93F1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ottotitolo 2">
            <a:extLst>
              <a:ext uri="{FF2B5EF4-FFF2-40B4-BE49-F238E27FC236}">
                <a16:creationId xmlns:a16="http://schemas.microsoft.com/office/drawing/2014/main" id="{25BF1A49-752F-0CE9-23D0-71BEBC8B217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it-IT"/>
              <a:t>Fare clic per modificare lo stile del sottotitolo dello schema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2AD86B9D-9840-C796-EB69-3655020DE6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E8BBC4-7D92-4BE3-99F7-ABBD9D43EF9D}" type="datetimeFigureOut">
              <a:rPr lang="it-IT" smtClean="0"/>
              <a:t>01/07/2025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C03BD2C4-8CF4-9A90-E5FD-ACBFB197BD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3AC5AD23-477A-BCB6-A8C9-6B0E1467C1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04A5-7C36-4B53-B771-9EF11CF37697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0420250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AE44E1AF-09BD-5202-E371-BC4B6B6E35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verticale 2">
            <a:extLst>
              <a:ext uri="{FF2B5EF4-FFF2-40B4-BE49-F238E27FC236}">
                <a16:creationId xmlns:a16="http://schemas.microsoft.com/office/drawing/2014/main" id="{1957F83B-F8BF-F2BC-6269-628F36B2221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8C25243D-A62D-F90A-F923-84256E804B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E8BBC4-7D92-4BE3-99F7-ABBD9D43EF9D}" type="datetimeFigureOut">
              <a:rPr lang="it-IT" smtClean="0"/>
              <a:t>01/07/2025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1C6AFE6E-8EB0-878E-3507-0C63D38B0A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BAFECF80-8B61-D5FE-CEBF-63F27B19AE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04A5-7C36-4B53-B771-9EF11CF37697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9167145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>
            <a:extLst>
              <a:ext uri="{FF2B5EF4-FFF2-40B4-BE49-F238E27FC236}">
                <a16:creationId xmlns:a16="http://schemas.microsoft.com/office/drawing/2014/main" id="{3298FD8D-8F96-E5A2-747C-7C3B24EBF75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verticale 2">
            <a:extLst>
              <a:ext uri="{FF2B5EF4-FFF2-40B4-BE49-F238E27FC236}">
                <a16:creationId xmlns:a16="http://schemas.microsoft.com/office/drawing/2014/main" id="{0E4F6878-E81E-B0F3-99CB-FDC9BF87D69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8363F109-34D2-858D-BF29-83D5AE93BC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E8BBC4-7D92-4BE3-99F7-ABBD9D43EF9D}" type="datetimeFigureOut">
              <a:rPr lang="it-IT" smtClean="0"/>
              <a:t>01/07/2025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768AFFAF-9891-E200-1A46-C27064402B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05E4DE6D-55A5-9392-EFA4-7467D14EA0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04A5-7C36-4B53-B771-9EF11CF37697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0614983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17C0E1C1-75D6-D8D3-F3D9-1A3EF9007B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E8D45B95-5721-E937-0396-CE9AE32CC03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6E7E9A01-80EB-1CB4-15A7-FD2FF362AD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E8BBC4-7D92-4BE3-99F7-ABBD9D43EF9D}" type="datetimeFigureOut">
              <a:rPr lang="it-IT" smtClean="0"/>
              <a:t>01/07/2025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B8A3C065-1A6C-78A3-4652-8F89D00EE7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5D8730D9-7F3A-3371-2420-93BFEC8A27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04A5-7C36-4B53-B771-9EF11CF37697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7622096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4CF3FBAB-E71F-3924-3BB0-6D8BAD47F7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390AB09B-C2A0-AF9C-C6C0-7F47B586610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E76DD584-2F47-B4C1-78EA-BB0F85A09E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E8BBC4-7D92-4BE3-99F7-ABBD9D43EF9D}" type="datetimeFigureOut">
              <a:rPr lang="it-IT" smtClean="0"/>
              <a:t>01/07/2025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8E3AE55D-6453-7286-2E29-563156836E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EAADBD0C-4AB1-8F77-5DBE-4F1B1FAB3E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04A5-7C36-4B53-B771-9EF11CF37697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725439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D6E07104-1186-613F-2D9B-9C50A75D2B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F108D42C-6F78-2687-110A-9DBE7D1E74A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contenuto 3">
            <a:extLst>
              <a:ext uri="{FF2B5EF4-FFF2-40B4-BE49-F238E27FC236}">
                <a16:creationId xmlns:a16="http://schemas.microsoft.com/office/drawing/2014/main" id="{19F3D113-242E-4BD6-8AB3-DD13F6D2A4B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C6C667BB-10A6-280D-D087-AE551741F7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E8BBC4-7D92-4BE3-99F7-ABBD9D43EF9D}" type="datetimeFigureOut">
              <a:rPr lang="it-IT" smtClean="0"/>
              <a:t>01/07/2025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4B6D1A0C-DB13-A066-D5D2-23C52C12A5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576A8547-DBF9-CBB6-098F-563DCE171F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04A5-7C36-4B53-B771-9EF11CF37697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5819274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3291B155-087B-D5A9-E425-CD313A95D0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481430E4-3B07-9B60-EDCD-A3F1D3AFC67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Segnaposto contenuto 3">
            <a:extLst>
              <a:ext uri="{FF2B5EF4-FFF2-40B4-BE49-F238E27FC236}">
                <a16:creationId xmlns:a16="http://schemas.microsoft.com/office/drawing/2014/main" id="{F1373160-CA5C-1E56-3FEC-9A908A6636E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testo 4">
            <a:extLst>
              <a:ext uri="{FF2B5EF4-FFF2-40B4-BE49-F238E27FC236}">
                <a16:creationId xmlns:a16="http://schemas.microsoft.com/office/drawing/2014/main" id="{B30965B4-6B04-23C4-4839-6D807B5E061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6" name="Segnaposto contenuto 5">
            <a:extLst>
              <a:ext uri="{FF2B5EF4-FFF2-40B4-BE49-F238E27FC236}">
                <a16:creationId xmlns:a16="http://schemas.microsoft.com/office/drawing/2014/main" id="{14750557-294E-C60E-B40C-15CF18AA76C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7" name="Segnaposto data 6">
            <a:extLst>
              <a:ext uri="{FF2B5EF4-FFF2-40B4-BE49-F238E27FC236}">
                <a16:creationId xmlns:a16="http://schemas.microsoft.com/office/drawing/2014/main" id="{8F29FCC0-53FA-C2C8-B534-E1608392F9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E8BBC4-7D92-4BE3-99F7-ABBD9D43EF9D}" type="datetimeFigureOut">
              <a:rPr lang="it-IT" smtClean="0"/>
              <a:t>01/07/2025</a:t>
            </a:fld>
            <a:endParaRPr lang="it-IT"/>
          </a:p>
        </p:txBody>
      </p:sp>
      <p:sp>
        <p:nvSpPr>
          <p:cNvPr id="8" name="Segnaposto piè di pagina 7">
            <a:extLst>
              <a:ext uri="{FF2B5EF4-FFF2-40B4-BE49-F238E27FC236}">
                <a16:creationId xmlns:a16="http://schemas.microsoft.com/office/drawing/2014/main" id="{2B8C02DA-ABC8-BBFF-CF1A-2234B64210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numero diapositiva 8">
            <a:extLst>
              <a:ext uri="{FF2B5EF4-FFF2-40B4-BE49-F238E27FC236}">
                <a16:creationId xmlns:a16="http://schemas.microsoft.com/office/drawing/2014/main" id="{D22D5C34-5DD2-A2C3-730D-AC22DF5F9B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04A5-7C36-4B53-B771-9EF11CF37697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1224564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3B1D6B71-2B51-1D29-990D-2D4925D4F5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data 2">
            <a:extLst>
              <a:ext uri="{FF2B5EF4-FFF2-40B4-BE49-F238E27FC236}">
                <a16:creationId xmlns:a16="http://schemas.microsoft.com/office/drawing/2014/main" id="{37C0F7D7-76EE-229F-6DF6-F207CA29E0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E8BBC4-7D92-4BE3-99F7-ABBD9D43EF9D}" type="datetimeFigureOut">
              <a:rPr lang="it-IT" smtClean="0"/>
              <a:t>01/07/2025</a:t>
            </a:fld>
            <a:endParaRPr lang="it-IT"/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DA8E7628-2A55-455D-DDB9-E66E7B929C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819B1C69-840C-F7E0-67C7-AD319389D1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04A5-7C36-4B53-B771-9EF11CF37697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2744726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>
            <a:extLst>
              <a:ext uri="{FF2B5EF4-FFF2-40B4-BE49-F238E27FC236}">
                <a16:creationId xmlns:a16="http://schemas.microsoft.com/office/drawing/2014/main" id="{4C3BCA90-7FEF-7F44-5E31-4B562388AD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E8BBC4-7D92-4BE3-99F7-ABBD9D43EF9D}" type="datetimeFigureOut">
              <a:rPr lang="it-IT" smtClean="0"/>
              <a:t>01/07/2025</a:t>
            </a:fld>
            <a:endParaRPr lang="it-IT"/>
          </a:p>
        </p:txBody>
      </p:sp>
      <p:sp>
        <p:nvSpPr>
          <p:cNvPr id="3" name="Segnaposto piè di pagina 2">
            <a:extLst>
              <a:ext uri="{FF2B5EF4-FFF2-40B4-BE49-F238E27FC236}">
                <a16:creationId xmlns:a16="http://schemas.microsoft.com/office/drawing/2014/main" id="{E580EF45-3654-EC18-7F62-72DD6649A2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FEE2E8FE-3FA4-F93D-F2AF-7AD5E86286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04A5-7C36-4B53-B771-9EF11CF37697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4888294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8AC43B83-57DE-D343-1240-C1E5FBF3F3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1F87B0F3-A31D-13B2-9E3E-3DE0E4FB9D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9576D944-9D20-498C-96E7-D12C3736C70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BB458F23-5A6F-2B63-56D2-43DE4F5E1C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E8BBC4-7D92-4BE3-99F7-ABBD9D43EF9D}" type="datetimeFigureOut">
              <a:rPr lang="it-IT" smtClean="0"/>
              <a:t>01/07/2025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FAA48A14-5EB9-79B1-2FF4-D81E2349EE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98CBDBD2-C811-FF2F-A315-C5CCA7E94E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04A5-7C36-4B53-B771-9EF11CF37697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7185761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2076B963-852C-F1F7-7F2C-05FB47795C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immagine 2">
            <a:extLst>
              <a:ext uri="{FF2B5EF4-FFF2-40B4-BE49-F238E27FC236}">
                <a16:creationId xmlns:a16="http://schemas.microsoft.com/office/drawing/2014/main" id="{E13AA95C-B5C0-850F-B5C5-00B98B88F8D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739EA5A6-2447-EC35-B2DC-F150F93401A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BEB41769-0FEE-277B-00C2-8BABD9F55D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E8BBC4-7D92-4BE3-99F7-ABBD9D43EF9D}" type="datetimeFigureOut">
              <a:rPr lang="it-IT" smtClean="0"/>
              <a:t>01/07/2025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07C5BA9B-B94E-FDEE-1334-8CAAE60812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AE49B37A-5768-ED3C-BF61-35FDF302AE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A04A5-7C36-4B53-B771-9EF11CF37697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3679665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>
            <a:extLst>
              <a:ext uri="{FF2B5EF4-FFF2-40B4-BE49-F238E27FC236}">
                <a16:creationId xmlns:a16="http://schemas.microsoft.com/office/drawing/2014/main" id="{E3A5BC9C-8FCC-5035-DA00-D57607A1F3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738A7A2B-36BC-09E2-AD89-B6D71442E5C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69B4B24D-2FF8-1153-03EA-BF42FB30C4E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1E8BBC4-7D92-4BE3-99F7-ABBD9D43EF9D}" type="datetimeFigureOut">
              <a:rPr lang="it-IT" smtClean="0"/>
              <a:t>01/07/2025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84009E31-E118-941E-1706-4059224CE5F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C898725B-D3DD-E5BD-9575-D0BC5DE41AD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EA04A5-7C36-4B53-B771-9EF11CF37697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6176063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9B7AD9F6-8CE7-4299-8FC6-328F4DCD3FF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ottotitolo 2">
            <a:extLst>
              <a:ext uri="{FF2B5EF4-FFF2-40B4-BE49-F238E27FC236}">
                <a16:creationId xmlns:a16="http://schemas.microsoft.com/office/drawing/2014/main" id="{8682C84A-0D62-0E33-D70B-AE85A4F1923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90339" y="4636008"/>
            <a:ext cx="4291261" cy="1572768"/>
          </a:xfrm>
        </p:spPr>
        <p:txBody>
          <a:bodyPr>
            <a:normAutofit fontScale="70000" lnSpcReduction="20000"/>
          </a:bodyPr>
          <a:lstStyle/>
          <a:p>
            <a:r>
              <a:rPr lang="it-IT" b="1" dirty="0"/>
              <a:t>Come si usa l’IA nelle redazioni</a:t>
            </a:r>
          </a:p>
          <a:p>
            <a:r>
              <a:rPr lang="it-IT" dirty="0"/>
              <a:t>Tavola rotonda moderata da Roberto Magnani, </a:t>
            </a:r>
          </a:p>
          <a:p>
            <a:r>
              <a:rPr lang="it-IT" dirty="0"/>
              <a:t>con </a:t>
            </a:r>
          </a:p>
          <a:p>
            <a:r>
              <a:rPr lang="it-IT" dirty="0"/>
              <a:t>Cinzia Boschiero, </a:t>
            </a:r>
          </a:p>
          <a:p>
            <a:r>
              <a:rPr lang="it-IT" dirty="0"/>
              <a:t>Andrea Carobene</a:t>
            </a:r>
          </a:p>
        </p:txBody>
      </p:sp>
      <p:sp>
        <p:nvSpPr>
          <p:cNvPr id="12" name="sketchy line">
            <a:extLst>
              <a:ext uri="{FF2B5EF4-FFF2-40B4-BE49-F238E27FC236}">
                <a16:creationId xmlns:a16="http://schemas.microsoft.com/office/drawing/2014/main" id="{F49775AF-8896-43EE-92C6-83497D6DC56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90338" y="4409267"/>
            <a:ext cx="3474720" cy="18288"/>
          </a:xfrm>
          <a:custGeom>
            <a:avLst/>
            <a:gdLst>
              <a:gd name="connsiteX0" fmla="*/ 0 w 3474720"/>
              <a:gd name="connsiteY0" fmla="*/ 0 h 18288"/>
              <a:gd name="connsiteX1" fmla="*/ 694944 w 3474720"/>
              <a:gd name="connsiteY1" fmla="*/ 0 h 18288"/>
              <a:gd name="connsiteX2" fmla="*/ 1355141 w 3474720"/>
              <a:gd name="connsiteY2" fmla="*/ 0 h 18288"/>
              <a:gd name="connsiteX3" fmla="*/ 2015338 w 3474720"/>
              <a:gd name="connsiteY3" fmla="*/ 0 h 18288"/>
              <a:gd name="connsiteX4" fmla="*/ 2779776 w 3474720"/>
              <a:gd name="connsiteY4" fmla="*/ 0 h 18288"/>
              <a:gd name="connsiteX5" fmla="*/ 3474720 w 3474720"/>
              <a:gd name="connsiteY5" fmla="*/ 0 h 18288"/>
              <a:gd name="connsiteX6" fmla="*/ 3474720 w 3474720"/>
              <a:gd name="connsiteY6" fmla="*/ 18288 h 18288"/>
              <a:gd name="connsiteX7" fmla="*/ 2779776 w 3474720"/>
              <a:gd name="connsiteY7" fmla="*/ 18288 h 18288"/>
              <a:gd name="connsiteX8" fmla="*/ 2189074 w 3474720"/>
              <a:gd name="connsiteY8" fmla="*/ 18288 h 18288"/>
              <a:gd name="connsiteX9" fmla="*/ 1528877 w 3474720"/>
              <a:gd name="connsiteY9" fmla="*/ 18288 h 18288"/>
              <a:gd name="connsiteX10" fmla="*/ 868680 w 3474720"/>
              <a:gd name="connsiteY10" fmla="*/ 18288 h 18288"/>
              <a:gd name="connsiteX11" fmla="*/ 0 w 3474720"/>
              <a:gd name="connsiteY11" fmla="*/ 18288 h 18288"/>
              <a:gd name="connsiteX12" fmla="*/ 0 w 3474720"/>
              <a:gd name="connsiteY12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474720" h="18288" fill="none" extrusionOk="0">
                <a:moveTo>
                  <a:pt x="0" y="0"/>
                </a:moveTo>
                <a:cubicBezTo>
                  <a:pt x="224454" y="-14544"/>
                  <a:pt x="495407" y="26540"/>
                  <a:pt x="694944" y="0"/>
                </a:cubicBezTo>
                <a:cubicBezTo>
                  <a:pt x="894481" y="-26540"/>
                  <a:pt x="1130063" y="24713"/>
                  <a:pt x="1355141" y="0"/>
                </a:cubicBezTo>
                <a:cubicBezTo>
                  <a:pt x="1580219" y="-24713"/>
                  <a:pt x="1820099" y="26695"/>
                  <a:pt x="2015338" y="0"/>
                </a:cubicBezTo>
                <a:cubicBezTo>
                  <a:pt x="2210577" y="-26695"/>
                  <a:pt x="2402045" y="165"/>
                  <a:pt x="2779776" y="0"/>
                </a:cubicBezTo>
                <a:cubicBezTo>
                  <a:pt x="3157507" y="-165"/>
                  <a:pt x="3286859" y="-15571"/>
                  <a:pt x="3474720" y="0"/>
                </a:cubicBezTo>
                <a:cubicBezTo>
                  <a:pt x="3474286" y="7551"/>
                  <a:pt x="3474253" y="9822"/>
                  <a:pt x="3474720" y="18288"/>
                </a:cubicBezTo>
                <a:cubicBezTo>
                  <a:pt x="3233904" y="29845"/>
                  <a:pt x="2945134" y="-5256"/>
                  <a:pt x="2779776" y="18288"/>
                </a:cubicBezTo>
                <a:cubicBezTo>
                  <a:pt x="2614418" y="41832"/>
                  <a:pt x="2339768" y="22709"/>
                  <a:pt x="2189074" y="18288"/>
                </a:cubicBezTo>
                <a:cubicBezTo>
                  <a:pt x="2038380" y="13867"/>
                  <a:pt x="1817434" y="-4947"/>
                  <a:pt x="1528877" y="18288"/>
                </a:cubicBezTo>
                <a:cubicBezTo>
                  <a:pt x="1240320" y="41523"/>
                  <a:pt x="1042447" y="37198"/>
                  <a:pt x="868680" y="18288"/>
                </a:cubicBezTo>
                <a:cubicBezTo>
                  <a:pt x="694913" y="-622"/>
                  <a:pt x="233232" y="44909"/>
                  <a:pt x="0" y="18288"/>
                </a:cubicBezTo>
                <a:cubicBezTo>
                  <a:pt x="60" y="11696"/>
                  <a:pt x="66" y="3758"/>
                  <a:pt x="0" y="0"/>
                </a:cubicBezTo>
                <a:close/>
              </a:path>
              <a:path w="3474720" h="18288" stroke="0" extrusionOk="0">
                <a:moveTo>
                  <a:pt x="0" y="0"/>
                </a:moveTo>
                <a:cubicBezTo>
                  <a:pt x="202328" y="-14716"/>
                  <a:pt x="332722" y="-11499"/>
                  <a:pt x="625450" y="0"/>
                </a:cubicBezTo>
                <a:cubicBezTo>
                  <a:pt x="918178" y="11499"/>
                  <a:pt x="1096688" y="5123"/>
                  <a:pt x="1389888" y="0"/>
                </a:cubicBezTo>
                <a:cubicBezTo>
                  <a:pt x="1683088" y="-5123"/>
                  <a:pt x="1835981" y="-14038"/>
                  <a:pt x="1980590" y="0"/>
                </a:cubicBezTo>
                <a:cubicBezTo>
                  <a:pt x="2125199" y="14038"/>
                  <a:pt x="2396099" y="-7203"/>
                  <a:pt x="2571293" y="0"/>
                </a:cubicBezTo>
                <a:cubicBezTo>
                  <a:pt x="2746487" y="7203"/>
                  <a:pt x="3041609" y="-12036"/>
                  <a:pt x="3474720" y="0"/>
                </a:cubicBezTo>
                <a:cubicBezTo>
                  <a:pt x="3474638" y="4406"/>
                  <a:pt x="3474631" y="9982"/>
                  <a:pt x="3474720" y="18288"/>
                </a:cubicBezTo>
                <a:cubicBezTo>
                  <a:pt x="3324873" y="21876"/>
                  <a:pt x="3136771" y="12587"/>
                  <a:pt x="2814523" y="18288"/>
                </a:cubicBezTo>
                <a:cubicBezTo>
                  <a:pt x="2492275" y="23989"/>
                  <a:pt x="2294402" y="47111"/>
                  <a:pt x="2154326" y="18288"/>
                </a:cubicBezTo>
                <a:cubicBezTo>
                  <a:pt x="2014250" y="-10535"/>
                  <a:pt x="1820317" y="33903"/>
                  <a:pt x="1494130" y="18288"/>
                </a:cubicBezTo>
                <a:cubicBezTo>
                  <a:pt x="1167943" y="2673"/>
                  <a:pt x="948432" y="14868"/>
                  <a:pt x="729691" y="18288"/>
                </a:cubicBezTo>
                <a:cubicBezTo>
                  <a:pt x="510950" y="21708"/>
                  <a:pt x="264032" y="24354"/>
                  <a:pt x="0" y="18288"/>
                </a:cubicBezTo>
                <a:cubicBezTo>
                  <a:pt x="189" y="14288"/>
                  <a:pt x="-703" y="3747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4450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2863741219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Immagine 4">
            <a:extLst>
              <a:ext uri="{FF2B5EF4-FFF2-40B4-BE49-F238E27FC236}">
                <a16:creationId xmlns:a16="http://schemas.microsoft.com/office/drawing/2014/main" id="{FBF29772-78FD-D7EB-B901-4BB77BC384A9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3737" r="10506" b="2"/>
          <a:stretch>
            <a:fillRect/>
          </a:stretch>
        </p:blipFill>
        <p:spPr>
          <a:xfrm>
            <a:off x="5311702" y="10"/>
            <a:ext cx="6878775" cy="6857990"/>
          </a:xfrm>
          <a:custGeom>
            <a:avLst/>
            <a:gdLst/>
            <a:ahLst/>
            <a:cxnLst/>
            <a:rect l="l" t="t" r="r" b="b"/>
            <a:pathLst>
              <a:path w="6878775" h="6858000">
                <a:moveTo>
                  <a:pt x="1102973" y="0"/>
                </a:moveTo>
                <a:lnTo>
                  <a:pt x="1160688" y="0"/>
                </a:lnTo>
                <a:lnTo>
                  <a:pt x="983189" y="331786"/>
                </a:lnTo>
                <a:cubicBezTo>
                  <a:pt x="914866" y="469145"/>
                  <a:pt x="850355" y="608712"/>
                  <a:pt x="789261" y="750263"/>
                </a:cubicBezTo>
                <a:cubicBezTo>
                  <a:pt x="774307" y="784928"/>
                  <a:pt x="759992" y="819849"/>
                  <a:pt x="745295" y="854514"/>
                </a:cubicBezTo>
                <a:cubicBezTo>
                  <a:pt x="756682" y="845393"/>
                  <a:pt x="765489" y="833492"/>
                  <a:pt x="770857" y="819975"/>
                </a:cubicBezTo>
                <a:cubicBezTo>
                  <a:pt x="879943" y="589569"/>
                  <a:pt x="999605" y="365513"/>
                  <a:pt x="1131329" y="148742"/>
                </a:cubicBezTo>
                <a:lnTo>
                  <a:pt x="1227589" y="0"/>
                </a:lnTo>
                <a:lnTo>
                  <a:pt x="6878775" y="0"/>
                </a:lnTo>
                <a:lnTo>
                  <a:pt x="6878775" y="6858000"/>
                </a:lnTo>
                <a:lnTo>
                  <a:pt x="713521" y="6858000"/>
                </a:lnTo>
                <a:lnTo>
                  <a:pt x="625642" y="6670527"/>
                </a:lnTo>
                <a:cubicBezTo>
                  <a:pt x="507232" y="6398531"/>
                  <a:pt x="403083" y="6118381"/>
                  <a:pt x="312785" y="5830359"/>
                </a:cubicBezTo>
                <a:cubicBezTo>
                  <a:pt x="278149" y="5719759"/>
                  <a:pt x="248879" y="5607635"/>
                  <a:pt x="212198" y="5480401"/>
                </a:cubicBezTo>
                <a:cubicBezTo>
                  <a:pt x="212208" y="5491601"/>
                  <a:pt x="212803" y="5502788"/>
                  <a:pt x="213988" y="5513923"/>
                </a:cubicBezTo>
                <a:cubicBezTo>
                  <a:pt x="264089" y="5723695"/>
                  <a:pt x="307290" y="5935370"/>
                  <a:pt x="365826" y="6142729"/>
                </a:cubicBezTo>
                <a:cubicBezTo>
                  <a:pt x="433152" y="6380817"/>
                  <a:pt x="510068" y="6614016"/>
                  <a:pt x="597975" y="6841549"/>
                </a:cubicBezTo>
                <a:lnTo>
                  <a:pt x="604824" y="6858000"/>
                </a:lnTo>
                <a:lnTo>
                  <a:pt x="552056" y="6858000"/>
                </a:lnTo>
                <a:lnTo>
                  <a:pt x="539576" y="6828295"/>
                </a:lnTo>
                <a:cubicBezTo>
                  <a:pt x="380597" y="6414594"/>
                  <a:pt x="260223" y="5988893"/>
                  <a:pt x="171555" y="5552906"/>
                </a:cubicBezTo>
                <a:cubicBezTo>
                  <a:pt x="91163" y="5157998"/>
                  <a:pt x="43746" y="4758899"/>
                  <a:pt x="12305" y="4357388"/>
                </a:cubicBezTo>
                <a:cubicBezTo>
                  <a:pt x="-14281" y="4013908"/>
                  <a:pt x="4507" y="3672965"/>
                  <a:pt x="46684" y="3331516"/>
                </a:cubicBezTo>
                <a:cubicBezTo>
                  <a:pt x="127203" y="2664286"/>
                  <a:pt x="277819" y="2007265"/>
                  <a:pt x="496065" y="1371196"/>
                </a:cubicBezTo>
                <a:cubicBezTo>
                  <a:pt x="636273" y="966066"/>
                  <a:pt x="800445" y="573253"/>
                  <a:pt x="995723" y="196614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43174809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4" name="Rectangle 13">
            <a:extLst>
              <a:ext uri="{FF2B5EF4-FFF2-40B4-BE49-F238E27FC236}">
                <a16:creationId xmlns:a16="http://schemas.microsoft.com/office/drawing/2014/main" id="{9CB95732-565A-4D2C-A3AB-CC460C0D382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77F1AF47-AE98-4034-BD91-1976FA4D9C4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417539" y="1417538"/>
            <a:ext cx="6875818" cy="4040744"/>
          </a:xfrm>
          <a:prstGeom prst="rect">
            <a:avLst/>
          </a:prstGeom>
          <a:gradFill>
            <a:gsLst>
              <a:gs pos="11000">
                <a:srgbClr val="000000"/>
              </a:gs>
              <a:gs pos="100000">
                <a:schemeClr val="accent1">
                  <a:lumMod val="75000"/>
                </a:schemeClr>
              </a:gs>
            </a:gsLst>
            <a:lin ang="18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8EC0EE2B-2029-48DD-893D-F528E651B07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57200" y="8482"/>
            <a:ext cx="3568276" cy="6858000"/>
          </a:xfrm>
          <a:prstGeom prst="rect">
            <a:avLst/>
          </a:prstGeom>
          <a:gradFill>
            <a:gsLst>
              <a:gs pos="0">
                <a:schemeClr val="accent1">
                  <a:alpha val="32000"/>
                </a:schemeClr>
              </a:gs>
              <a:gs pos="70000">
                <a:srgbClr val="000000">
                  <a:alpha val="0"/>
                </a:srgbClr>
              </a:gs>
            </a:gsLst>
            <a:lin ang="6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45AE1D08-1ED1-4F59-B42F-4D8EA33DC8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6097846">
            <a:off x="-747355" y="1201312"/>
            <a:ext cx="4808302" cy="4088666"/>
          </a:xfrm>
          <a:custGeom>
            <a:avLst/>
            <a:gdLst>
              <a:gd name="connsiteX0" fmla="*/ 48844 w 4808302"/>
              <a:gd name="connsiteY0" fmla="*/ 2888671 h 4088666"/>
              <a:gd name="connsiteX1" fmla="*/ 0 w 4808302"/>
              <a:gd name="connsiteY1" fmla="*/ 2404151 h 4088666"/>
              <a:gd name="connsiteX2" fmla="*/ 2404151 w 4808302"/>
              <a:gd name="connsiteY2" fmla="*/ 0 h 4088666"/>
              <a:gd name="connsiteX3" fmla="*/ 4808302 w 4808302"/>
              <a:gd name="connsiteY3" fmla="*/ 2404151 h 4088666"/>
              <a:gd name="connsiteX4" fmla="*/ 4700216 w 4808302"/>
              <a:gd name="connsiteY4" fmla="*/ 3119072 h 4088666"/>
              <a:gd name="connsiteX5" fmla="*/ 4643143 w 4808302"/>
              <a:gd name="connsiteY5" fmla="*/ 3275009 h 4088666"/>
              <a:gd name="connsiteX6" fmla="*/ 690093 w 4808302"/>
              <a:gd name="connsiteY6" fmla="*/ 4088666 h 4088666"/>
              <a:gd name="connsiteX7" fmla="*/ 548991 w 4808302"/>
              <a:gd name="connsiteY7" fmla="*/ 3933414 h 4088666"/>
              <a:gd name="connsiteX8" fmla="*/ 48844 w 4808302"/>
              <a:gd name="connsiteY8" fmla="*/ 2888671 h 40886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808302" h="4088666">
                <a:moveTo>
                  <a:pt x="48844" y="2888671"/>
                </a:moveTo>
                <a:cubicBezTo>
                  <a:pt x="16818" y="2732167"/>
                  <a:pt x="0" y="2570123"/>
                  <a:pt x="0" y="2404151"/>
                </a:cubicBezTo>
                <a:cubicBezTo>
                  <a:pt x="0" y="1076375"/>
                  <a:pt x="1076375" y="0"/>
                  <a:pt x="2404151" y="0"/>
                </a:cubicBezTo>
                <a:cubicBezTo>
                  <a:pt x="3731927" y="0"/>
                  <a:pt x="4808302" y="1076375"/>
                  <a:pt x="4808302" y="2404151"/>
                </a:cubicBezTo>
                <a:cubicBezTo>
                  <a:pt x="4808302" y="2653109"/>
                  <a:pt x="4770461" y="2893229"/>
                  <a:pt x="4700216" y="3119072"/>
                </a:cubicBezTo>
                <a:lnTo>
                  <a:pt x="4643143" y="3275009"/>
                </a:lnTo>
                <a:lnTo>
                  <a:pt x="690093" y="4088666"/>
                </a:lnTo>
                <a:lnTo>
                  <a:pt x="548991" y="3933414"/>
                </a:lnTo>
                <a:cubicBezTo>
                  <a:pt x="304015" y="3636572"/>
                  <a:pt x="128908" y="3279932"/>
                  <a:pt x="48844" y="2888671"/>
                </a:cubicBezTo>
                <a:close/>
              </a:path>
            </a:pathLst>
          </a:custGeom>
          <a:gradFill>
            <a:gsLst>
              <a:gs pos="39000">
                <a:schemeClr val="accent1">
                  <a:lumMod val="60000"/>
                  <a:lumOff val="40000"/>
                  <a:alpha val="0"/>
                </a:schemeClr>
              </a:gs>
              <a:gs pos="100000">
                <a:schemeClr val="accent1">
                  <a:lumMod val="75000"/>
                  <a:alpha val="26000"/>
                </a:schemeClr>
              </a:gs>
            </a:gsLst>
            <a:lin ang="16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9A79B912-88EA-4640-BDEB-51B3B11A026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>
            <a:off x="-159565" y="2659404"/>
            <a:ext cx="4355594" cy="4040742"/>
          </a:xfrm>
          <a:prstGeom prst="rect">
            <a:avLst/>
          </a:prstGeom>
          <a:gradFill>
            <a:gsLst>
              <a:gs pos="0">
                <a:schemeClr val="accent1">
                  <a:alpha val="24000"/>
                </a:schemeClr>
              </a:gs>
              <a:gs pos="100000">
                <a:schemeClr val="accent1">
                  <a:lumMod val="50000"/>
                  <a:alpha val="0"/>
                </a:schemeClr>
              </a:gs>
            </a:gsLst>
            <a:lin ang="11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olo 1">
            <a:extLst>
              <a:ext uri="{FF2B5EF4-FFF2-40B4-BE49-F238E27FC236}">
                <a16:creationId xmlns:a16="http://schemas.microsoft.com/office/drawing/2014/main" id="{0AAACCE6-59EA-95F8-B7DD-A6F7E17C8C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2180" y="2862471"/>
            <a:ext cx="3041803" cy="2907802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z="3400" dirty="0">
                <a:solidFill>
                  <a:srgbClr val="FFFFFF"/>
                </a:solidFill>
              </a:rPr>
              <a:t>Come </a:t>
            </a:r>
            <a:r>
              <a:rPr lang="en-US" sz="3400" dirty="0" err="1">
                <a:solidFill>
                  <a:srgbClr val="FFFFFF"/>
                </a:solidFill>
              </a:rPr>
              <a:t>si</a:t>
            </a:r>
            <a:r>
              <a:rPr lang="en-US" sz="3400" dirty="0">
                <a:solidFill>
                  <a:srgbClr val="FFFFFF"/>
                </a:solidFill>
              </a:rPr>
              <a:t> </a:t>
            </a:r>
            <a:r>
              <a:rPr lang="en-US" sz="3400" dirty="0" err="1">
                <a:solidFill>
                  <a:srgbClr val="FFFFFF"/>
                </a:solidFill>
              </a:rPr>
              <a:t>usa</a:t>
            </a:r>
            <a:r>
              <a:rPr lang="en-US" sz="3400" dirty="0">
                <a:solidFill>
                  <a:srgbClr val="FFFFFF"/>
                </a:solidFill>
              </a:rPr>
              <a:t> </a:t>
            </a:r>
            <a:r>
              <a:rPr lang="en-US" sz="3400" dirty="0" err="1">
                <a:solidFill>
                  <a:srgbClr val="FFFFFF"/>
                </a:solidFill>
              </a:rPr>
              <a:t>l’IA</a:t>
            </a:r>
            <a:r>
              <a:rPr lang="en-US" sz="3400" dirty="0">
                <a:solidFill>
                  <a:srgbClr val="FFFFFF"/>
                </a:solidFill>
              </a:rPr>
              <a:t> </a:t>
            </a:r>
            <a:r>
              <a:rPr lang="en-US" sz="3400" dirty="0" err="1">
                <a:solidFill>
                  <a:srgbClr val="FFFFFF"/>
                </a:solidFill>
              </a:rPr>
              <a:t>nelle</a:t>
            </a:r>
            <a:r>
              <a:rPr lang="en-US" sz="3400" dirty="0">
                <a:solidFill>
                  <a:srgbClr val="FFFFFF"/>
                </a:solidFill>
              </a:rPr>
              <a:t> </a:t>
            </a:r>
            <a:r>
              <a:rPr lang="en-US" sz="3400" dirty="0" err="1">
                <a:solidFill>
                  <a:srgbClr val="FFFFFF"/>
                </a:solidFill>
              </a:rPr>
              <a:t>redazioni</a:t>
            </a:r>
            <a:r>
              <a:rPr lang="en-US" sz="3400" dirty="0">
                <a:solidFill>
                  <a:srgbClr val="FFFFFF"/>
                </a:solidFill>
              </a:rPr>
              <a:t>:</a:t>
            </a:r>
            <a:br>
              <a:rPr lang="en-US" sz="3400" dirty="0">
                <a:solidFill>
                  <a:srgbClr val="FFFFFF"/>
                </a:solidFill>
              </a:rPr>
            </a:br>
            <a:r>
              <a:rPr lang="en-US" sz="3400" dirty="0" err="1">
                <a:solidFill>
                  <a:srgbClr val="FFFFFF"/>
                </a:solidFill>
              </a:rPr>
              <a:t>raccolta</a:t>
            </a:r>
            <a:r>
              <a:rPr lang="en-US" sz="3400" dirty="0">
                <a:solidFill>
                  <a:srgbClr val="FFFFFF"/>
                </a:solidFill>
              </a:rPr>
              <a:t> e </a:t>
            </a:r>
            <a:r>
              <a:rPr lang="en-US" sz="3400" dirty="0" err="1">
                <a:solidFill>
                  <a:srgbClr val="FFFFFF"/>
                </a:solidFill>
              </a:rPr>
              <a:t>analisi</a:t>
            </a:r>
            <a:r>
              <a:rPr lang="en-US" sz="3400" dirty="0">
                <a:solidFill>
                  <a:srgbClr val="FFFFFF"/>
                </a:solidFill>
              </a:rPr>
              <a:t> </a:t>
            </a:r>
            <a:r>
              <a:rPr lang="en-US" sz="3400" dirty="0" err="1">
                <a:solidFill>
                  <a:srgbClr val="FFFFFF"/>
                </a:solidFill>
              </a:rPr>
              <a:t>informazioni</a:t>
            </a:r>
            <a:endParaRPr lang="en-US" sz="3400" dirty="0">
              <a:solidFill>
                <a:srgbClr val="FFFFFF"/>
              </a:solidFill>
            </a:endParaRPr>
          </a:p>
        </p:txBody>
      </p:sp>
      <p:pic>
        <p:nvPicPr>
          <p:cNvPr id="5" name="Immagine 4">
            <a:extLst>
              <a:ext uri="{FF2B5EF4-FFF2-40B4-BE49-F238E27FC236}">
                <a16:creationId xmlns:a16="http://schemas.microsoft.com/office/drawing/2014/main" id="{C0F0850C-EB92-3C3E-FBBF-A53D6F7E0C1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8996" y="241902"/>
            <a:ext cx="7015804" cy="3686228"/>
          </a:xfrm>
          <a:prstGeom prst="rect">
            <a:avLst/>
          </a:prstGeom>
        </p:spPr>
      </p:pic>
      <p:pic>
        <p:nvPicPr>
          <p:cNvPr id="7" name="Immagine 6">
            <a:extLst>
              <a:ext uri="{FF2B5EF4-FFF2-40B4-BE49-F238E27FC236}">
                <a16:creationId xmlns:a16="http://schemas.microsoft.com/office/drawing/2014/main" id="{ED75A3F7-AA49-AD57-E74B-0F51A76BBAA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18996" y="4571999"/>
            <a:ext cx="4178004" cy="1518031"/>
          </a:xfrm>
          <a:prstGeom prst="rect">
            <a:avLst/>
          </a:prstGeom>
        </p:spPr>
      </p:pic>
      <p:pic>
        <p:nvPicPr>
          <p:cNvPr id="10" name="Immagine 9">
            <a:extLst>
              <a:ext uri="{FF2B5EF4-FFF2-40B4-BE49-F238E27FC236}">
                <a16:creationId xmlns:a16="http://schemas.microsoft.com/office/drawing/2014/main" id="{A6365B76-EAEB-BC5E-FA26-06099CB88A7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472156" y="4583327"/>
            <a:ext cx="2162477" cy="8097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187415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1" name="Rectangle 10">
            <a:extLst>
              <a:ext uri="{FF2B5EF4-FFF2-40B4-BE49-F238E27FC236}">
                <a16:creationId xmlns:a16="http://schemas.microsoft.com/office/drawing/2014/main" id="{AB8C311F-7253-4AED-9701-7FC0708C41C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E2384209-CB15-4CDF-9D31-C44FD9A3F20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 flipH="1">
            <a:off x="2666617" y="-2666188"/>
            <a:ext cx="6858000" cy="12191233"/>
          </a:xfrm>
          <a:prstGeom prst="rect">
            <a:avLst/>
          </a:prstGeom>
          <a:gradFill>
            <a:gsLst>
              <a:gs pos="800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12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2633B3B5-CC90-43F0-8714-D31D1F3F020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-2311" y="0"/>
            <a:ext cx="9070846" cy="6857572"/>
          </a:xfrm>
          <a:prstGeom prst="rect">
            <a:avLst/>
          </a:prstGeom>
          <a:gradFill>
            <a:gsLst>
              <a:gs pos="8000">
                <a:srgbClr val="000000">
                  <a:alpha val="52000"/>
                </a:srgbClr>
              </a:gs>
              <a:gs pos="100000">
                <a:schemeClr val="accent1"/>
              </a:gs>
            </a:gsLst>
            <a:lin ang="4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A8D57A06-A426-446D-B02C-A2DC6B62E45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 flipH="1">
            <a:off x="3649491" y="-1685840"/>
            <a:ext cx="4894564" cy="12193546"/>
          </a:xfrm>
          <a:prstGeom prst="rect">
            <a:avLst/>
          </a:prstGeom>
          <a:gradFill>
            <a:gsLst>
              <a:gs pos="0">
                <a:schemeClr val="accent5">
                  <a:lumMod val="60000"/>
                  <a:lumOff val="40000"/>
                  <a:alpha val="0"/>
                </a:schemeClr>
              </a:gs>
              <a:gs pos="100000">
                <a:srgbClr val="000000">
                  <a:alpha val="46000"/>
                </a:srgbClr>
              </a:gs>
            </a:gsLst>
            <a:lin ang="1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itolo 1">
            <a:extLst>
              <a:ext uri="{FF2B5EF4-FFF2-40B4-BE49-F238E27FC236}">
                <a16:creationId xmlns:a16="http://schemas.microsoft.com/office/drawing/2014/main" id="{6B7BC139-3414-23C6-7B27-D4276FCCBB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19884" y="1974885"/>
            <a:ext cx="3041803" cy="2907802"/>
          </a:xfrm>
        </p:spPr>
        <p:txBody>
          <a:bodyPr vert="horz" lIns="91440" tIns="45720" rIns="91440" bIns="45720" rtlCol="0" anchor="t">
            <a:normAutofit/>
          </a:bodyPr>
          <a:lstStyle/>
          <a:p>
            <a:pPr algn="ctr"/>
            <a:r>
              <a:rPr lang="en-US" sz="3400" dirty="0" err="1">
                <a:solidFill>
                  <a:srgbClr val="FFFFFF"/>
                </a:solidFill>
              </a:rPr>
              <a:t>Dallo</a:t>
            </a:r>
            <a:r>
              <a:rPr lang="en-US" sz="3400" dirty="0">
                <a:solidFill>
                  <a:srgbClr val="FFFFFF"/>
                </a:solidFill>
              </a:rPr>
              <a:t> </a:t>
            </a:r>
            <a:br>
              <a:rPr lang="en-US" sz="3400" dirty="0">
                <a:solidFill>
                  <a:srgbClr val="FFFFFF"/>
                </a:solidFill>
              </a:rPr>
            </a:br>
            <a:r>
              <a:rPr lang="en-US" sz="3400" i="1" dirty="0">
                <a:solidFill>
                  <a:srgbClr val="FFFFFF"/>
                </a:solidFill>
              </a:rPr>
              <a:t>human in the loop </a:t>
            </a:r>
            <a:br>
              <a:rPr lang="en-US" sz="3400" i="1" dirty="0">
                <a:solidFill>
                  <a:srgbClr val="FFFFFF"/>
                </a:solidFill>
              </a:rPr>
            </a:br>
            <a:r>
              <a:rPr lang="en-US" sz="3400" dirty="0">
                <a:solidFill>
                  <a:srgbClr val="FFFFFF"/>
                </a:solidFill>
              </a:rPr>
              <a:t>al </a:t>
            </a:r>
            <a:br>
              <a:rPr lang="en-US" sz="3400" dirty="0">
                <a:solidFill>
                  <a:srgbClr val="FFFFFF"/>
                </a:solidFill>
              </a:rPr>
            </a:br>
            <a:r>
              <a:rPr lang="en-US" sz="3400" i="1" dirty="0" err="1">
                <a:solidFill>
                  <a:srgbClr val="FFFFFF"/>
                </a:solidFill>
              </a:rPr>
              <a:t>giornalista</a:t>
            </a:r>
            <a:r>
              <a:rPr lang="en-US" sz="3400" i="1" dirty="0">
                <a:solidFill>
                  <a:srgbClr val="FFFFFF"/>
                </a:solidFill>
              </a:rPr>
              <a:t> in the loop</a:t>
            </a:r>
          </a:p>
        </p:txBody>
      </p:sp>
      <p:pic>
        <p:nvPicPr>
          <p:cNvPr id="3" name="Immagine 2">
            <a:extLst>
              <a:ext uri="{FF2B5EF4-FFF2-40B4-BE49-F238E27FC236}">
                <a16:creationId xmlns:a16="http://schemas.microsoft.com/office/drawing/2014/main" id="{3F273214-07C2-E072-A24D-1B55884C533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67827" y="0"/>
            <a:ext cx="762417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626251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1" name="Rectangle 10">
            <a:extLst>
              <a:ext uri="{FF2B5EF4-FFF2-40B4-BE49-F238E27FC236}">
                <a16:creationId xmlns:a16="http://schemas.microsoft.com/office/drawing/2014/main" id="{AB8C311F-7253-4AED-9701-7FC0708C41C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E2384209-CB15-4CDF-9D31-C44FD9A3F20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 flipH="1">
            <a:off x="2666617" y="-2666188"/>
            <a:ext cx="6858000" cy="12191233"/>
          </a:xfrm>
          <a:prstGeom prst="rect">
            <a:avLst/>
          </a:prstGeom>
          <a:gradFill>
            <a:gsLst>
              <a:gs pos="800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12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2633B3B5-CC90-43F0-8714-D31D1F3F020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-2311" y="0"/>
            <a:ext cx="9070846" cy="6857572"/>
          </a:xfrm>
          <a:prstGeom prst="rect">
            <a:avLst/>
          </a:prstGeom>
          <a:gradFill>
            <a:gsLst>
              <a:gs pos="8000">
                <a:srgbClr val="000000">
                  <a:alpha val="52000"/>
                </a:srgbClr>
              </a:gs>
              <a:gs pos="100000">
                <a:schemeClr val="accent1"/>
              </a:gs>
            </a:gsLst>
            <a:lin ang="4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A8D57A06-A426-446D-B02C-A2DC6B62E45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 flipH="1">
            <a:off x="3649491" y="-1685840"/>
            <a:ext cx="4894564" cy="12193546"/>
          </a:xfrm>
          <a:prstGeom prst="rect">
            <a:avLst/>
          </a:prstGeom>
          <a:gradFill>
            <a:gsLst>
              <a:gs pos="0">
                <a:schemeClr val="accent5">
                  <a:lumMod val="60000"/>
                  <a:lumOff val="40000"/>
                  <a:alpha val="0"/>
                </a:schemeClr>
              </a:gs>
              <a:gs pos="100000">
                <a:srgbClr val="000000">
                  <a:alpha val="46000"/>
                </a:srgbClr>
              </a:gs>
            </a:gsLst>
            <a:lin ang="1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Immagine 5">
            <a:extLst>
              <a:ext uri="{FF2B5EF4-FFF2-40B4-BE49-F238E27FC236}">
                <a16:creationId xmlns:a16="http://schemas.microsoft.com/office/drawing/2014/main" id="{DEFE7C1B-90CB-354A-AC39-1C1836FAC5A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83881" y="-12436"/>
            <a:ext cx="6907353" cy="6786474"/>
          </a:xfrm>
          <a:prstGeom prst="rect">
            <a:avLst/>
          </a:prstGeom>
        </p:spPr>
      </p:pic>
      <p:sp>
        <p:nvSpPr>
          <p:cNvPr id="7" name="Titolo 1">
            <a:extLst>
              <a:ext uri="{FF2B5EF4-FFF2-40B4-BE49-F238E27FC236}">
                <a16:creationId xmlns:a16="http://schemas.microsoft.com/office/drawing/2014/main" id="{6B7BC139-3414-23C6-7B27-D4276FCCBB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19884" y="1974885"/>
            <a:ext cx="3041803" cy="2907802"/>
          </a:xfrm>
        </p:spPr>
        <p:txBody>
          <a:bodyPr vert="horz" lIns="91440" tIns="45720" rIns="91440" bIns="45720" rtlCol="0" anchor="t">
            <a:normAutofit/>
          </a:bodyPr>
          <a:lstStyle/>
          <a:p>
            <a:pPr algn="ctr"/>
            <a:r>
              <a:rPr lang="en-US" sz="3400" dirty="0" err="1">
                <a:solidFill>
                  <a:srgbClr val="FFFFFF"/>
                </a:solidFill>
              </a:rPr>
              <a:t>Dallo</a:t>
            </a:r>
            <a:r>
              <a:rPr lang="en-US" sz="3400" dirty="0">
                <a:solidFill>
                  <a:srgbClr val="FFFFFF"/>
                </a:solidFill>
              </a:rPr>
              <a:t> </a:t>
            </a:r>
            <a:br>
              <a:rPr lang="en-US" sz="3400" dirty="0">
                <a:solidFill>
                  <a:srgbClr val="FFFFFF"/>
                </a:solidFill>
              </a:rPr>
            </a:br>
            <a:r>
              <a:rPr lang="en-US" sz="3400" i="1" dirty="0">
                <a:solidFill>
                  <a:srgbClr val="FFFFFF"/>
                </a:solidFill>
              </a:rPr>
              <a:t>human in the loop </a:t>
            </a:r>
            <a:br>
              <a:rPr lang="en-US" sz="3400" i="1" dirty="0">
                <a:solidFill>
                  <a:srgbClr val="FFFFFF"/>
                </a:solidFill>
              </a:rPr>
            </a:br>
            <a:r>
              <a:rPr lang="en-US" sz="3400" dirty="0">
                <a:solidFill>
                  <a:srgbClr val="FFFFFF"/>
                </a:solidFill>
              </a:rPr>
              <a:t>al </a:t>
            </a:r>
            <a:br>
              <a:rPr lang="en-US" sz="3400" dirty="0">
                <a:solidFill>
                  <a:srgbClr val="FFFFFF"/>
                </a:solidFill>
              </a:rPr>
            </a:br>
            <a:r>
              <a:rPr lang="en-US" sz="3400" i="1" dirty="0" err="1">
                <a:solidFill>
                  <a:srgbClr val="FFFFFF"/>
                </a:solidFill>
              </a:rPr>
              <a:t>giornalista</a:t>
            </a:r>
            <a:r>
              <a:rPr lang="en-US" sz="3400" i="1" dirty="0">
                <a:solidFill>
                  <a:srgbClr val="FFFFFF"/>
                </a:solidFill>
              </a:rPr>
              <a:t> in the loop</a:t>
            </a:r>
          </a:p>
        </p:txBody>
      </p:sp>
    </p:spTree>
    <p:extLst>
      <p:ext uri="{BB962C8B-B14F-4D97-AF65-F5344CB8AC3E}">
        <p14:creationId xmlns:p14="http://schemas.microsoft.com/office/powerpoint/2010/main" val="115232719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2A6B319F-86FE-4754-878E-06F0804D882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832385" cy="6858000"/>
          </a:xfrm>
          <a:prstGeom prst="rect">
            <a:avLst/>
          </a:prstGeom>
          <a:solidFill>
            <a:schemeClr val="accent5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2"/>
              </a:solidFill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DCF7D1B5-3477-499F-ACC5-2C8B07F4EDB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32385" y="0"/>
            <a:ext cx="3218914" cy="6858000"/>
          </a:xfrm>
          <a:prstGeom prst="rect">
            <a:avLst/>
          </a:prstGeom>
          <a:solidFill>
            <a:schemeClr val="accent5">
              <a:lumMod val="7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olo 1">
            <a:extLst>
              <a:ext uri="{FF2B5EF4-FFF2-40B4-BE49-F238E27FC236}">
                <a16:creationId xmlns:a16="http://schemas.microsoft.com/office/drawing/2014/main" id="{42412B75-1CEA-6E8E-721C-DB92464590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92206" y="1608667"/>
            <a:ext cx="2823275" cy="4501127"/>
          </a:xfrm>
        </p:spPr>
        <p:txBody>
          <a:bodyPr vert="horz" lIns="91440" tIns="45720" rIns="91440" bIns="45720" rtlCol="0" anchor="t">
            <a:normAutofit/>
          </a:bodyPr>
          <a:lstStyle/>
          <a:p>
            <a:pPr algn="r"/>
            <a:r>
              <a:rPr lang="en-US" sz="3200" kern="120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Una </a:t>
            </a:r>
            <a:r>
              <a:rPr lang="en-US" sz="3200" kern="1200" dirty="0" err="1">
                <a:solidFill>
                  <a:srgbClr val="FFFFFF"/>
                </a:solidFill>
                <a:latin typeface="+mj-lt"/>
                <a:ea typeface="+mj-ea"/>
                <a:cs typeface="+mj-cs"/>
              </a:rPr>
              <a:t>conclusione</a:t>
            </a:r>
            <a:endParaRPr lang="en-US" sz="3200" kern="1200" dirty="0">
              <a:solidFill>
                <a:srgbClr val="FFFFFF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0FC08179-1570-C83F-7DE1-54486C3F2F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47698" y="1608667"/>
            <a:ext cx="3421958" cy="4501127"/>
          </a:xfrm>
        </p:spPr>
        <p:txBody>
          <a:bodyPr vert="horz" lIns="91440" tIns="45720" rIns="91440" bIns="45720" rtlCol="0">
            <a:normAutofit/>
          </a:bodyPr>
          <a:lstStyle/>
          <a:p>
            <a:r>
              <a:rPr lang="en-US" sz="2000" dirty="0" err="1"/>
              <a:t>Necessità</a:t>
            </a:r>
            <a:r>
              <a:rPr lang="en-US" sz="2000" dirty="0"/>
              <a:t> di </a:t>
            </a:r>
            <a:r>
              <a:rPr lang="en-US" sz="2000" dirty="0" err="1"/>
              <a:t>alfabetizzazione</a:t>
            </a:r>
            <a:r>
              <a:rPr lang="en-US" sz="2000" dirty="0"/>
              <a:t> per </a:t>
            </a:r>
            <a:r>
              <a:rPr lang="en-US" sz="2000" dirty="0" err="1"/>
              <a:t>capire</a:t>
            </a:r>
            <a:r>
              <a:rPr lang="en-US" sz="2000" dirty="0"/>
              <a:t> </a:t>
            </a:r>
            <a:r>
              <a:rPr lang="en-US" sz="2000" dirty="0" err="1"/>
              <a:t>potenzialità</a:t>
            </a:r>
            <a:r>
              <a:rPr lang="en-US" sz="2000" dirty="0"/>
              <a:t> e </a:t>
            </a:r>
            <a:r>
              <a:rPr lang="en-US" sz="2000" dirty="0" err="1"/>
              <a:t>limiti</a:t>
            </a:r>
            <a:r>
              <a:rPr lang="en-US" sz="2000" dirty="0"/>
              <a:t> </a:t>
            </a:r>
            <a:r>
              <a:rPr lang="en-US" sz="2000" dirty="0" err="1"/>
              <a:t>dell’informazione</a:t>
            </a:r>
            <a:r>
              <a:rPr lang="en-US" sz="2000" dirty="0"/>
              <a:t> </a:t>
            </a:r>
            <a:r>
              <a:rPr lang="en-US" sz="2000" dirty="0" err="1"/>
              <a:t>generata</a:t>
            </a:r>
            <a:r>
              <a:rPr lang="en-US" sz="2000" dirty="0"/>
              <a:t> in </a:t>
            </a:r>
            <a:r>
              <a:rPr lang="en-US" sz="2000" dirty="0" err="1"/>
              <a:t>maniera</a:t>
            </a:r>
            <a:r>
              <a:rPr lang="en-US" sz="2000" dirty="0"/>
              <a:t> </a:t>
            </a:r>
            <a:r>
              <a:rPr lang="en-US" sz="2000" dirty="0" err="1"/>
              <a:t>automatica</a:t>
            </a:r>
            <a:r>
              <a:rPr lang="en-US" sz="2000" dirty="0"/>
              <a:t> </a:t>
            </a:r>
            <a:r>
              <a:rPr lang="en-US" sz="2000" dirty="0" err="1"/>
              <a:t>dall’AI</a:t>
            </a:r>
            <a:endParaRPr lang="en-US" sz="2000" dirty="0"/>
          </a:p>
          <a:p>
            <a:pPr marL="0"/>
            <a:endParaRPr lang="en-US" sz="2000" dirty="0"/>
          </a:p>
        </p:txBody>
      </p:sp>
      <p:sp>
        <p:nvSpPr>
          <p:cNvPr id="4" name="Segnaposto contenuto 2">
            <a:extLst>
              <a:ext uri="{FF2B5EF4-FFF2-40B4-BE49-F238E27FC236}">
                <a16:creationId xmlns:a16="http://schemas.microsoft.com/office/drawing/2014/main" id="{ED32B13C-C4C3-14F6-CB38-D74F6E92FE91}"/>
              </a:ext>
            </a:extLst>
          </p:cNvPr>
          <p:cNvSpPr txBox="1">
            <a:spLocks/>
          </p:cNvSpPr>
          <p:nvPr/>
        </p:nvSpPr>
        <p:spPr>
          <a:xfrm>
            <a:off x="8289696" y="1608667"/>
            <a:ext cx="3421957" cy="450112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 dirty="0" err="1"/>
              <a:t>Seguendo</a:t>
            </a:r>
            <a:r>
              <a:rPr lang="en-US" sz="2000" dirty="0"/>
              <a:t> </a:t>
            </a:r>
            <a:r>
              <a:rPr lang="en-US" sz="2000" dirty="0" err="1"/>
              <a:t>i</a:t>
            </a:r>
            <a:r>
              <a:rPr lang="en-US" sz="2000" dirty="0"/>
              <a:t> </a:t>
            </a:r>
            <a:r>
              <a:rPr lang="en-US" sz="2000" dirty="0" err="1"/>
              <a:t>cicli</a:t>
            </a:r>
            <a:r>
              <a:rPr lang="en-US" sz="2000" dirty="0"/>
              <a:t> </a:t>
            </a:r>
            <a:r>
              <a:rPr lang="en-US" sz="2000" dirty="0" err="1"/>
              <a:t>dell’integrità</a:t>
            </a:r>
            <a:r>
              <a:rPr lang="en-US" sz="2000" dirty="0"/>
              <a:t>  </a:t>
            </a:r>
            <a:r>
              <a:rPr lang="en-US" sz="2000" dirty="0" err="1"/>
              <a:t>si</a:t>
            </a:r>
            <a:r>
              <a:rPr lang="en-US" sz="2000" dirty="0"/>
              <a:t> </a:t>
            </a:r>
            <a:r>
              <a:rPr lang="en-US" sz="2000" dirty="0" err="1"/>
              <a:t>dimostra</a:t>
            </a:r>
            <a:r>
              <a:rPr lang="en-US" sz="2000" dirty="0"/>
              <a:t> </a:t>
            </a:r>
            <a:r>
              <a:rPr lang="en-US" sz="2000" dirty="0" err="1"/>
              <a:t>che</a:t>
            </a:r>
            <a:r>
              <a:rPr lang="en-US" sz="2000" dirty="0"/>
              <a:t> il </a:t>
            </a:r>
            <a:r>
              <a:rPr lang="en-US" sz="2000" dirty="0" err="1"/>
              <a:t>giornalista</a:t>
            </a:r>
            <a:r>
              <a:rPr lang="en-US" sz="2000" dirty="0"/>
              <a:t> fa la </a:t>
            </a:r>
            <a:r>
              <a:rPr lang="en-US" sz="2000" dirty="0" err="1"/>
              <a:t>differenza</a:t>
            </a:r>
            <a:endParaRPr lang="en-US" sz="2000" dirty="0"/>
          </a:p>
          <a:p>
            <a:pPr marL="0"/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224121436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9B7AD9F6-8CE7-4299-8FC6-328F4DCD3FF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ottotitolo 2">
            <a:extLst>
              <a:ext uri="{FF2B5EF4-FFF2-40B4-BE49-F238E27FC236}">
                <a16:creationId xmlns:a16="http://schemas.microsoft.com/office/drawing/2014/main" id="{8682C84A-0D62-0E33-D70B-AE85A4F1923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90339" y="4636008"/>
            <a:ext cx="4291261" cy="1572768"/>
          </a:xfrm>
        </p:spPr>
        <p:txBody>
          <a:bodyPr>
            <a:normAutofit fontScale="70000" lnSpcReduction="20000"/>
          </a:bodyPr>
          <a:lstStyle/>
          <a:p>
            <a:r>
              <a:rPr lang="it-IT" b="1" dirty="0"/>
              <a:t>Come si usa l’IA nelle redazioni</a:t>
            </a:r>
          </a:p>
          <a:p>
            <a:r>
              <a:rPr lang="it-IT" dirty="0"/>
              <a:t>Tavola rotonda moderata da Roberto Magnani, </a:t>
            </a:r>
          </a:p>
          <a:p>
            <a:r>
              <a:rPr lang="it-IT" dirty="0"/>
              <a:t>con </a:t>
            </a:r>
          </a:p>
          <a:p>
            <a:r>
              <a:rPr lang="it-IT" dirty="0"/>
              <a:t>Cinzia Boschiero, </a:t>
            </a:r>
          </a:p>
          <a:p>
            <a:r>
              <a:rPr lang="it-IT" dirty="0"/>
              <a:t>Andrea Carobene</a:t>
            </a:r>
          </a:p>
        </p:txBody>
      </p:sp>
      <p:sp>
        <p:nvSpPr>
          <p:cNvPr id="12" name="sketchy line">
            <a:extLst>
              <a:ext uri="{FF2B5EF4-FFF2-40B4-BE49-F238E27FC236}">
                <a16:creationId xmlns:a16="http://schemas.microsoft.com/office/drawing/2014/main" id="{F49775AF-8896-43EE-92C6-83497D6DC56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90338" y="4409267"/>
            <a:ext cx="3474720" cy="18288"/>
          </a:xfrm>
          <a:custGeom>
            <a:avLst/>
            <a:gdLst>
              <a:gd name="connsiteX0" fmla="*/ 0 w 3474720"/>
              <a:gd name="connsiteY0" fmla="*/ 0 h 18288"/>
              <a:gd name="connsiteX1" fmla="*/ 694944 w 3474720"/>
              <a:gd name="connsiteY1" fmla="*/ 0 h 18288"/>
              <a:gd name="connsiteX2" fmla="*/ 1355141 w 3474720"/>
              <a:gd name="connsiteY2" fmla="*/ 0 h 18288"/>
              <a:gd name="connsiteX3" fmla="*/ 2015338 w 3474720"/>
              <a:gd name="connsiteY3" fmla="*/ 0 h 18288"/>
              <a:gd name="connsiteX4" fmla="*/ 2779776 w 3474720"/>
              <a:gd name="connsiteY4" fmla="*/ 0 h 18288"/>
              <a:gd name="connsiteX5" fmla="*/ 3474720 w 3474720"/>
              <a:gd name="connsiteY5" fmla="*/ 0 h 18288"/>
              <a:gd name="connsiteX6" fmla="*/ 3474720 w 3474720"/>
              <a:gd name="connsiteY6" fmla="*/ 18288 h 18288"/>
              <a:gd name="connsiteX7" fmla="*/ 2779776 w 3474720"/>
              <a:gd name="connsiteY7" fmla="*/ 18288 h 18288"/>
              <a:gd name="connsiteX8" fmla="*/ 2189074 w 3474720"/>
              <a:gd name="connsiteY8" fmla="*/ 18288 h 18288"/>
              <a:gd name="connsiteX9" fmla="*/ 1528877 w 3474720"/>
              <a:gd name="connsiteY9" fmla="*/ 18288 h 18288"/>
              <a:gd name="connsiteX10" fmla="*/ 868680 w 3474720"/>
              <a:gd name="connsiteY10" fmla="*/ 18288 h 18288"/>
              <a:gd name="connsiteX11" fmla="*/ 0 w 3474720"/>
              <a:gd name="connsiteY11" fmla="*/ 18288 h 18288"/>
              <a:gd name="connsiteX12" fmla="*/ 0 w 3474720"/>
              <a:gd name="connsiteY12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474720" h="18288" fill="none" extrusionOk="0">
                <a:moveTo>
                  <a:pt x="0" y="0"/>
                </a:moveTo>
                <a:cubicBezTo>
                  <a:pt x="224454" y="-14544"/>
                  <a:pt x="495407" y="26540"/>
                  <a:pt x="694944" y="0"/>
                </a:cubicBezTo>
                <a:cubicBezTo>
                  <a:pt x="894481" y="-26540"/>
                  <a:pt x="1130063" y="24713"/>
                  <a:pt x="1355141" y="0"/>
                </a:cubicBezTo>
                <a:cubicBezTo>
                  <a:pt x="1580219" y="-24713"/>
                  <a:pt x="1820099" y="26695"/>
                  <a:pt x="2015338" y="0"/>
                </a:cubicBezTo>
                <a:cubicBezTo>
                  <a:pt x="2210577" y="-26695"/>
                  <a:pt x="2402045" y="165"/>
                  <a:pt x="2779776" y="0"/>
                </a:cubicBezTo>
                <a:cubicBezTo>
                  <a:pt x="3157507" y="-165"/>
                  <a:pt x="3286859" y="-15571"/>
                  <a:pt x="3474720" y="0"/>
                </a:cubicBezTo>
                <a:cubicBezTo>
                  <a:pt x="3474286" y="7551"/>
                  <a:pt x="3474253" y="9822"/>
                  <a:pt x="3474720" y="18288"/>
                </a:cubicBezTo>
                <a:cubicBezTo>
                  <a:pt x="3233904" y="29845"/>
                  <a:pt x="2945134" y="-5256"/>
                  <a:pt x="2779776" y="18288"/>
                </a:cubicBezTo>
                <a:cubicBezTo>
                  <a:pt x="2614418" y="41832"/>
                  <a:pt x="2339768" y="22709"/>
                  <a:pt x="2189074" y="18288"/>
                </a:cubicBezTo>
                <a:cubicBezTo>
                  <a:pt x="2038380" y="13867"/>
                  <a:pt x="1817434" y="-4947"/>
                  <a:pt x="1528877" y="18288"/>
                </a:cubicBezTo>
                <a:cubicBezTo>
                  <a:pt x="1240320" y="41523"/>
                  <a:pt x="1042447" y="37198"/>
                  <a:pt x="868680" y="18288"/>
                </a:cubicBezTo>
                <a:cubicBezTo>
                  <a:pt x="694913" y="-622"/>
                  <a:pt x="233232" y="44909"/>
                  <a:pt x="0" y="18288"/>
                </a:cubicBezTo>
                <a:cubicBezTo>
                  <a:pt x="60" y="11696"/>
                  <a:pt x="66" y="3758"/>
                  <a:pt x="0" y="0"/>
                </a:cubicBezTo>
                <a:close/>
              </a:path>
              <a:path w="3474720" h="18288" stroke="0" extrusionOk="0">
                <a:moveTo>
                  <a:pt x="0" y="0"/>
                </a:moveTo>
                <a:cubicBezTo>
                  <a:pt x="202328" y="-14716"/>
                  <a:pt x="332722" y="-11499"/>
                  <a:pt x="625450" y="0"/>
                </a:cubicBezTo>
                <a:cubicBezTo>
                  <a:pt x="918178" y="11499"/>
                  <a:pt x="1096688" y="5123"/>
                  <a:pt x="1389888" y="0"/>
                </a:cubicBezTo>
                <a:cubicBezTo>
                  <a:pt x="1683088" y="-5123"/>
                  <a:pt x="1835981" y="-14038"/>
                  <a:pt x="1980590" y="0"/>
                </a:cubicBezTo>
                <a:cubicBezTo>
                  <a:pt x="2125199" y="14038"/>
                  <a:pt x="2396099" y="-7203"/>
                  <a:pt x="2571293" y="0"/>
                </a:cubicBezTo>
                <a:cubicBezTo>
                  <a:pt x="2746487" y="7203"/>
                  <a:pt x="3041609" y="-12036"/>
                  <a:pt x="3474720" y="0"/>
                </a:cubicBezTo>
                <a:cubicBezTo>
                  <a:pt x="3474638" y="4406"/>
                  <a:pt x="3474631" y="9982"/>
                  <a:pt x="3474720" y="18288"/>
                </a:cubicBezTo>
                <a:cubicBezTo>
                  <a:pt x="3324873" y="21876"/>
                  <a:pt x="3136771" y="12587"/>
                  <a:pt x="2814523" y="18288"/>
                </a:cubicBezTo>
                <a:cubicBezTo>
                  <a:pt x="2492275" y="23989"/>
                  <a:pt x="2294402" y="47111"/>
                  <a:pt x="2154326" y="18288"/>
                </a:cubicBezTo>
                <a:cubicBezTo>
                  <a:pt x="2014250" y="-10535"/>
                  <a:pt x="1820317" y="33903"/>
                  <a:pt x="1494130" y="18288"/>
                </a:cubicBezTo>
                <a:cubicBezTo>
                  <a:pt x="1167943" y="2673"/>
                  <a:pt x="948432" y="14868"/>
                  <a:pt x="729691" y="18288"/>
                </a:cubicBezTo>
                <a:cubicBezTo>
                  <a:pt x="510950" y="21708"/>
                  <a:pt x="264032" y="24354"/>
                  <a:pt x="0" y="18288"/>
                </a:cubicBezTo>
                <a:cubicBezTo>
                  <a:pt x="189" y="14288"/>
                  <a:pt x="-703" y="3747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4450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2863741219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Immagine 4">
            <a:extLst>
              <a:ext uri="{FF2B5EF4-FFF2-40B4-BE49-F238E27FC236}">
                <a16:creationId xmlns:a16="http://schemas.microsoft.com/office/drawing/2014/main" id="{FBF29772-78FD-D7EB-B901-4BB77BC384A9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3737" r="10506" b="2"/>
          <a:stretch>
            <a:fillRect/>
          </a:stretch>
        </p:blipFill>
        <p:spPr>
          <a:xfrm>
            <a:off x="5311702" y="10"/>
            <a:ext cx="6878775" cy="6857990"/>
          </a:xfrm>
          <a:custGeom>
            <a:avLst/>
            <a:gdLst/>
            <a:ahLst/>
            <a:cxnLst/>
            <a:rect l="l" t="t" r="r" b="b"/>
            <a:pathLst>
              <a:path w="6878775" h="6858000">
                <a:moveTo>
                  <a:pt x="1102973" y="0"/>
                </a:moveTo>
                <a:lnTo>
                  <a:pt x="1160688" y="0"/>
                </a:lnTo>
                <a:lnTo>
                  <a:pt x="983189" y="331786"/>
                </a:lnTo>
                <a:cubicBezTo>
                  <a:pt x="914866" y="469145"/>
                  <a:pt x="850355" y="608712"/>
                  <a:pt x="789261" y="750263"/>
                </a:cubicBezTo>
                <a:cubicBezTo>
                  <a:pt x="774307" y="784928"/>
                  <a:pt x="759992" y="819849"/>
                  <a:pt x="745295" y="854514"/>
                </a:cubicBezTo>
                <a:cubicBezTo>
                  <a:pt x="756682" y="845393"/>
                  <a:pt x="765489" y="833492"/>
                  <a:pt x="770857" y="819975"/>
                </a:cubicBezTo>
                <a:cubicBezTo>
                  <a:pt x="879943" y="589569"/>
                  <a:pt x="999605" y="365513"/>
                  <a:pt x="1131329" y="148742"/>
                </a:cubicBezTo>
                <a:lnTo>
                  <a:pt x="1227589" y="0"/>
                </a:lnTo>
                <a:lnTo>
                  <a:pt x="6878775" y="0"/>
                </a:lnTo>
                <a:lnTo>
                  <a:pt x="6878775" y="6858000"/>
                </a:lnTo>
                <a:lnTo>
                  <a:pt x="713521" y="6858000"/>
                </a:lnTo>
                <a:lnTo>
                  <a:pt x="625642" y="6670527"/>
                </a:lnTo>
                <a:cubicBezTo>
                  <a:pt x="507232" y="6398531"/>
                  <a:pt x="403083" y="6118381"/>
                  <a:pt x="312785" y="5830359"/>
                </a:cubicBezTo>
                <a:cubicBezTo>
                  <a:pt x="278149" y="5719759"/>
                  <a:pt x="248879" y="5607635"/>
                  <a:pt x="212198" y="5480401"/>
                </a:cubicBezTo>
                <a:cubicBezTo>
                  <a:pt x="212208" y="5491601"/>
                  <a:pt x="212803" y="5502788"/>
                  <a:pt x="213988" y="5513923"/>
                </a:cubicBezTo>
                <a:cubicBezTo>
                  <a:pt x="264089" y="5723695"/>
                  <a:pt x="307290" y="5935370"/>
                  <a:pt x="365826" y="6142729"/>
                </a:cubicBezTo>
                <a:cubicBezTo>
                  <a:pt x="433152" y="6380817"/>
                  <a:pt x="510068" y="6614016"/>
                  <a:pt x="597975" y="6841549"/>
                </a:cubicBezTo>
                <a:lnTo>
                  <a:pt x="604824" y="6858000"/>
                </a:lnTo>
                <a:lnTo>
                  <a:pt x="552056" y="6858000"/>
                </a:lnTo>
                <a:lnTo>
                  <a:pt x="539576" y="6828295"/>
                </a:lnTo>
                <a:cubicBezTo>
                  <a:pt x="380597" y="6414594"/>
                  <a:pt x="260223" y="5988893"/>
                  <a:pt x="171555" y="5552906"/>
                </a:cubicBezTo>
                <a:cubicBezTo>
                  <a:pt x="91163" y="5157998"/>
                  <a:pt x="43746" y="4758899"/>
                  <a:pt x="12305" y="4357388"/>
                </a:cubicBezTo>
                <a:cubicBezTo>
                  <a:pt x="-14281" y="4013908"/>
                  <a:pt x="4507" y="3672965"/>
                  <a:pt x="46684" y="3331516"/>
                </a:cubicBezTo>
                <a:cubicBezTo>
                  <a:pt x="127203" y="2664286"/>
                  <a:pt x="277819" y="2007265"/>
                  <a:pt x="496065" y="1371196"/>
                </a:cubicBezTo>
                <a:cubicBezTo>
                  <a:pt x="636273" y="966066"/>
                  <a:pt x="800445" y="573253"/>
                  <a:pt x="995723" y="196614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419017383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4" name="Rectangle 13">
            <a:extLst>
              <a:ext uri="{FF2B5EF4-FFF2-40B4-BE49-F238E27FC236}">
                <a16:creationId xmlns:a16="http://schemas.microsoft.com/office/drawing/2014/main" id="{9CB95732-565A-4D2C-A3AB-CC460C0D382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77F1AF47-AE98-4034-BD91-1976FA4D9C4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417539" y="1417538"/>
            <a:ext cx="6875818" cy="4040744"/>
          </a:xfrm>
          <a:prstGeom prst="rect">
            <a:avLst/>
          </a:prstGeom>
          <a:gradFill>
            <a:gsLst>
              <a:gs pos="11000">
                <a:srgbClr val="000000"/>
              </a:gs>
              <a:gs pos="100000">
                <a:schemeClr val="accent1">
                  <a:lumMod val="75000"/>
                </a:schemeClr>
              </a:gs>
            </a:gsLst>
            <a:lin ang="18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8EC0EE2B-2029-48DD-893D-F528E651B07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57200" y="8482"/>
            <a:ext cx="3568276" cy="6858000"/>
          </a:xfrm>
          <a:prstGeom prst="rect">
            <a:avLst/>
          </a:prstGeom>
          <a:gradFill>
            <a:gsLst>
              <a:gs pos="0">
                <a:schemeClr val="accent1">
                  <a:alpha val="32000"/>
                </a:schemeClr>
              </a:gs>
              <a:gs pos="70000">
                <a:srgbClr val="000000">
                  <a:alpha val="0"/>
                </a:srgbClr>
              </a:gs>
            </a:gsLst>
            <a:lin ang="6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45AE1D08-1ED1-4F59-B42F-4D8EA33DC8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6097846">
            <a:off x="-747355" y="1201312"/>
            <a:ext cx="4808302" cy="4088666"/>
          </a:xfrm>
          <a:custGeom>
            <a:avLst/>
            <a:gdLst>
              <a:gd name="connsiteX0" fmla="*/ 48844 w 4808302"/>
              <a:gd name="connsiteY0" fmla="*/ 2888671 h 4088666"/>
              <a:gd name="connsiteX1" fmla="*/ 0 w 4808302"/>
              <a:gd name="connsiteY1" fmla="*/ 2404151 h 4088666"/>
              <a:gd name="connsiteX2" fmla="*/ 2404151 w 4808302"/>
              <a:gd name="connsiteY2" fmla="*/ 0 h 4088666"/>
              <a:gd name="connsiteX3" fmla="*/ 4808302 w 4808302"/>
              <a:gd name="connsiteY3" fmla="*/ 2404151 h 4088666"/>
              <a:gd name="connsiteX4" fmla="*/ 4700216 w 4808302"/>
              <a:gd name="connsiteY4" fmla="*/ 3119072 h 4088666"/>
              <a:gd name="connsiteX5" fmla="*/ 4643143 w 4808302"/>
              <a:gd name="connsiteY5" fmla="*/ 3275009 h 4088666"/>
              <a:gd name="connsiteX6" fmla="*/ 690093 w 4808302"/>
              <a:gd name="connsiteY6" fmla="*/ 4088666 h 4088666"/>
              <a:gd name="connsiteX7" fmla="*/ 548991 w 4808302"/>
              <a:gd name="connsiteY7" fmla="*/ 3933414 h 4088666"/>
              <a:gd name="connsiteX8" fmla="*/ 48844 w 4808302"/>
              <a:gd name="connsiteY8" fmla="*/ 2888671 h 40886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808302" h="4088666">
                <a:moveTo>
                  <a:pt x="48844" y="2888671"/>
                </a:moveTo>
                <a:cubicBezTo>
                  <a:pt x="16818" y="2732167"/>
                  <a:pt x="0" y="2570123"/>
                  <a:pt x="0" y="2404151"/>
                </a:cubicBezTo>
                <a:cubicBezTo>
                  <a:pt x="0" y="1076375"/>
                  <a:pt x="1076375" y="0"/>
                  <a:pt x="2404151" y="0"/>
                </a:cubicBezTo>
                <a:cubicBezTo>
                  <a:pt x="3731927" y="0"/>
                  <a:pt x="4808302" y="1076375"/>
                  <a:pt x="4808302" y="2404151"/>
                </a:cubicBezTo>
                <a:cubicBezTo>
                  <a:pt x="4808302" y="2653109"/>
                  <a:pt x="4770461" y="2893229"/>
                  <a:pt x="4700216" y="3119072"/>
                </a:cubicBezTo>
                <a:lnTo>
                  <a:pt x="4643143" y="3275009"/>
                </a:lnTo>
                <a:lnTo>
                  <a:pt x="690093" y="4088666"/>
                </a:lnTo>
                <a:lnTo>
                  <a:pt x="548991" y="3933414"/>
                </a:lnTo>
                <a:cubicBezTo>
                  <a:pt x="304015" y="3636572"/>
                  <a:pt x="128908" y="3279932"/>
                  <a:pt x="48844" y="2888671"/>
                </a:cubicBezTo>
                <a:close/>
              </a:path>
            </a:pathLst>
          </a:custGeom>
          <a:gradFill>
            <a:gsLst>
              <a:gs pos="39000">
                <a:schemeClr val="accent1">
                  <a:lumMod val="60000"/>
                  <a:lumOff val="40000"/>
                  <a:alpha val="0"/>
                </a:schemeClr>
              </a:gs>
              <a:gs pos="100000">
                <a:schemeClr val="accent1">
                  <a:lumMod val="75000"/>
                  <a:alpha val="26000"/>
                </a:schemeClr>
              </a:gs>
            </a:gsLst>
            <a:lin ang="16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9A79B912-88EA-4640-BDEB-51B3B11A026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>
            <a:off x="-159565" y="2659404"/>
            <a:ext cx="4355594" cy="4040742"/>
          </a:xfrm>
          <a:prstGeom prst="rect">
            <a:avLst/>
          </a:prstGeom>
          <a:gradFill>
            <a:gsLst>
              <a:gs pos="0">
                <a:schemeClr val="accent1">
                  <a:alpha val="24000"/>
                </a:schemeClr>
              </a:gs>
              <a:gs pos="100000">
                <a:schemeClr val="accent1">
                  <a:lumMod val="50000"/>
                  <a:alpha val="0"/>
                </a:schemeClr>
              </a:gs>
            </a:gsLst>
            <a:lin ang="11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olo 1">
            <a:extLst>
              <a:ext uri="{FF2B5EF4-FFF2-40B4-BE49-F238E27FC236}">
                <a16:creationId xmlns:a16="http://schemas.microsoft.com/office/drawing/2014/main" id="{0AAACCE6-59EA-95F8-B7DD-A6F7E17C8C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0811" y="3749838"/>
            <a:ext cx="3041803" cy="2907802"/>
          </a:xfrm>
        </p:spPr>
        <p:txBody>
          <a:bodyPr vert="horz" lIns="91440" tIns="45720" rIns="91440" bIns="45720" rtlCol="0" anchor="t">
            <a:normAutofit/>
          </a:bodyPr>
          <a:lstStyle/>
          <a:p>
            <a:pPr algn="ctr"/>
            <a:r>
              <a:rPr lang="en-US" sz="3400" dirty="0">
                <a:solidFill>
                  <a:srgbClr val="FFFFFF"/>
                </a:solidFill>
              </a:rPr>
              <a:t>Andrea Carobene</a:t>
            </a:r>
          </a:p>
        </p:txBody>
      </p:sp>
      <p:pic>
        <p:nvPicPr>
          <p:cNvPr id="8" name="Immagine 7">
            <a:extLst>
              <a:ext uri="{FF2B5EF4-FFF2-40B4-BE49-F238E27FC236}">
                <a16:creationId xmlns:a16="http://schemas.microsoft.com/office/drawing/2014/main" id="{DFCC6D2A-70D1-A974-A0DD-5E3CCB9CBAE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5776" y="540047"/>
            <a:ext cx="2211872" cy="2801501"/>
          </a:xfrm>
          <a:prstGeom prst="rect">
            <a:avLst/>
          </a:prstGeom>
        </p:spPr>
      </p:pic>
      <p:sp>
        <p:nvSpPr>
          <p:cNvPr id="10" name="CasellaDiTesto 9">
            <a:extLst>
              <a:ext uri="{FF2B5EF4-FFF2-40B4-BE49-F238E27FC236}">
                <a16:creationId xmlns:a16="http://schemas.microsoft.com/office/drawing/2014/main" id="{F4CB1A39-D1DE-CA4D-7EF0-5F1BD6F1E0E3}"/>
              </a:ext>
            </a:extLst>
          </p:cNvPr>
          <p:cNvSpPr txBox="1"/>
          <p:nvPr/>
        </p:nvSpPr>
        <p:spPr>
          <a:xfrm>
            <a:off x="5034032" y="1121986"/>
            <a:ext cx="5155007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dirty="0"/>
              <a:t>Giornalista professionista dal 2001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dirty="0"/>
              <a:t>Laureato in fisica, con studi in filosofia e teologia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dirty="0"/>
              <a:t>Direttore generale di </a:t>
            </a:r>
            <a:r>
              <a:rPr lang="it-IT" dirty="0" err="1"/>
              <a:t>Easyengineers</a:t>
            </a:r>
            <a:r>
              <a:rPr lang="it-IT" dirty="0"/>
              <a:t>, società di intelligenza artificiale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dirty="0"/>
              <a:t>Cultore della materia in etica sociale all’Università Cattolica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dirty="0"/>
              <a:t>Collaboratore di Aggiornamenti Sociali e del Giornale delle Partite Iva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dirty="0"/>
              <a:t>Docente in diversi master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dirty="0"/>
              <a:t>Tra i suoi libri: “</a:t>
            </a:r>
            <a:r>
              <a:rPr lang="it-IT" i="1" dirty="0"/>
              <a:t>Eu AI Act: istruzione per l’uso. Come le aziende devono attrezzarsi per rispondere alle richieste del nuovo Regolamento europeo sull’intelligenza artificiale”; “Il governo delle relazioni con gli stakeholder. Teoria delle reti, grafi e network”.</a:t>
            </a:r>
          </a:p>
        </p:txBody>
      </p:sp>
    </p:spTree>
    <p:extLst>
      <p:ext uri="{BB962C8B-B14F-4D97-AF65-F5344CB8AC3E}">
        <p14:creationId xmlns:p14="http://schemas.microsoft.com/office/powerpoint/2010/main" val="91633713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4" name="Rectangle 13">
            <a:extLst>
              <a:ext uri="{FF2B5EF4-FFF2-40B4-BE49-F238E27FC236}">
                <a16:creationId xmlns:a16="http://schemas.microsoft.com/office/drawing/2014/main" id="{9CB95732-565A-4D2C-A3AB-CC460C0D382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77F1AF47-AE98-4034-BD91-1976FA4D9C4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417539" y="1417538"/>
            <a:ext cx="6875818" cy="4040744"/>
          </a:xfrm>
          <a:prstGeom prst="rect">
            <a:avLst/>
          </a:prstGeom>
          <a:gradFill>
            <a:gsLst>
              <a:gs pos="11000">
                <a:srgbClr val="000000"/>
              </a:gs>
              <a:gs pos="100000">
                <a:schemeClr val="accent1">
                  <a:lumMod val="75000"/>
                </a:schemeClr>
              </a:gs>
            </a:gsLst>
            <a:lin ang="18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8EC0EE2B-2029-48DD-893D-F528E651B07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57200" y="8482"/>
            <a:ext cx="3568276" cy="6858000"/>
          </a:xfrm>
          <a:prstGeom prst="rect">
            <a:avLst/>
          </a:prstGeom>
          <a:gradFill>
            <a:gsLst>
              <a:gs pos="0">
                <a:schemeClr val="accent1">
                  <a:alpha val="32000"/>
                </a:schemeClr>
              </a:gs>
              <a:gs pos="70000">
                <a:srgbClr val="000000">
                  <a:alpha val="0"/>
                </a:srgbClr>
              </a:gs>
            </a:gsLst>
            <a:lin ang="6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45AE1D08-1ED1-4F59-B42F-4D8EA33DC8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6097846">
            <a:off x="-747355" y="1201312"/>
            <a:ext cx="4808302" cy="4088666"/>
          </a:xfrm>
          <a:custGeom>
            <a:avLst/>
            <a:gdLst>
              <a:gd name="connsiteX0" fmla="*/ 48844 w 4808302"/>
              <a:gd name="connsiteY0" fmla="*/ 2888671 h 4088666"/>
              <a:gd name="connsiteX1" fmla="*/ 0 w 4808302"/>
              <a:gd name="connsiteY1" fmla="*/ 2404151 h 4088666"/>
              <a:gd name="connsiteX2" fmla="*/ 2404151 w 4808302"/>
              <a:gd name="connsiteY2" fmla="*/ 0 h 4088666"/>
              <a:gd name="connsiteX3" fmla="*/ 4808302 w 4808302"/>
              <a:gd name="connsiteY3" fmla="*/ 2404151 h 4088666"/>
              <a:gd name="connsiteX4" fmla="*/ 4700216 w 4808302"/>
              <a:gd name="connsiteY4" fmla="*/ 3119072 h 4088666"/>
              <a:gd name="connsiteX5" fmla="*/ 4643143 w 4808302"/>
              <a:gd name="connsiteY5" fmla="*/ 3275009 h 4088666"/>
              <a:gd name="connsiteX6" fmla="*/ 690093 w 4808302"/>
              <a:gd name="connsiteY6" fmla="*/ 4088666 h 4088666"/>
              <a:gd name="connsiteX7" fmla="*/ 548991 w 4808302"/>
              <a:gd name="connsiteY7" fmla="*/ 3933414 h 4088666"/>
              <a:gd name="connsiteX8" fmla="*/ 48844 w 4808302"/>
              <a:gd name="connsiteY8" fmla="*/ 2888671 h 40886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808302" h="4088666">
                <a:moveTo>
                  <a:pt x="48844" y="2888671"/>
                </a:moveTo>
                <a:cubicBezTo>
                  <a:pt x="16818" y="2732167"/>
                  <a:pt x="0" y="2570123"/>
                  <a:pt x="0" y="2404151"/>
                </a:cubicBezTo>
                <a:cubicBezTo>
                  <a:pt x="0" y="1076375"/>
                  <a:pt x="1076375" y="0"/>
                  <a:pt x="2404151" y="0"/>
                </a:cubicBezTo>
                <a:cubicBezTo>
                  <a:pt x="3731927" y="0"/>
                  <a:pt x="4808302" y="1076375"/>
                  <a:pt x="4808302" y="2404151"/>
                </a:cubicBezTo>
                <a:cubicBezTo>
                  <a:pt x="4808302" y="2653109"/>
                  <a:pt x="4770461" y="2893229"/>
                  <a:pt x="4700216" y="3119072"/>
                </a:cubicBezTo>
                <a:lnTo>
                  <a:pt x="4643143" y="3275009"/>
                </a:lnTo>
                <a:lnTo>
                  <a:pt x="690093" y="4088666"/>
                </a:lnTo>
                <a:lnTo>
                  <a:pt x="548991" y="3933414"/>
                </a:lnTo>
                <a:cubicBezTo>
                  <a:pt x="304015" y="3636572"/>
                  <a:pt x="128908" y="3279932"/>
                  <a:pt x="48844" y="2888671"/>
                </a:cubicBezTo>
                <a:close/>
              </a:path>
            </a:pathLst>
          </a:custGeom>
          <a:gradFill>
            <a:gsLst>
              <a:gs pos="39000">
                <a:schemeClr val="accent1">
                  <a:lumMod val="60000"/>
                  <a:lumOff val="40000"/>
                  <a:alpha val="0"/>
                </a:schemeClr>
              </a:gs>
              <a:gs pos="100000">
                <a:schemeClr val="accent1">
                  <a:lumMod val="75000"/>
                  <a:alpha val="26000"/>
                </a:schemeClr>
              </a:gs>
            </a:gsLst>
            <a:lin ang="16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9A79B912-88EA-4640-BDEB-51B3B11A026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>
            <a:off x="-159565" y="2659404"/>
            <a:ext cx="4355594" cy="4040742"/>
          </a:xfrm>
          <a:prstGeom prst="rect">
            <a:avLst/>
          </a:prstGeom>
          <a:gradFill>
            <a:gsLst>
              <a:gs pos="0">
                <a:schemeClr val="accent1">
                  <a:alpha val="24000"/>
                </a:schemeClr>
              </a:gs>
              <a:gs pos="100000">
                <a:schemeClr val="accent1">
                  <a:lumMod val="50000"/>
                  <a:alpha val="0"/>
                </a:schemeClr>
              </a:gs>
            </a:gsLst>
            <a:lin ang="11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olo 1">
            <a:extLst>
              <a:ext uri="{FF2B5EF4-FFF2-40B4-BE49-F238E27FC236}">
                <a16:creationId xmlns:a16="http://schemas.microsoft.com/office/drawing/2014/main" id="{0AAACCE6-59EA-95F8-B7DD-A6F7E17C8C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2180" y="2862471"/>
            <a:ext cx="3041803" cy="2907802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z="3400" dirty="0">
                <a:solidFill>
                  <a:srgbClr val="FFFFFF"/>
                </a:solidFill>
              </a:rPr>
              <a:t>Come </a:t>
            </a:r>
            <a:r>
              <a:rPr lang="en-US" sz="3400" dirty="0" err="1">
                <a:solidFill>
                  <a:srgbClr val="FFFFFF"/>
                </a:solidFill>
              </a:rPr>
              <a:t>si</a:t>
            </a:r>
            <a:r>
              <a:rPr lang="en-US" sz="3400" dirty="0">
                <a:solidFill>
                  <a:srgbClr val="FFFFFF"/>
                </a:solidFill>
              </a:rPr>
              <a:t> </a:t>
            </a:r>
            <a:r>
              <a:rPr lang="en-US" sz="3400" dirty="0" err="1">
                <a:solidFill>
                  <a:srgbClr val="FFFFFF"/>
                </a:solidFill>
              </a:rPr>
              <a:t>usa</a:t>
            </a:r>
            <a:r>
              <a:rPr lang="en-US" sz="3400" dirty="0">
                <a:solidFill>
                  <a:srgbClr val="FFFFFF"/>
                </a:solidFill>
              </a:rPr>
              <a:t> </a:t>
            </a:r>
            <a:r>
              <a:rPr lang="en-US" sz="3400" dirty="0" err="1">
                <a:solidFill>
                  <a:srgbClr val="FFFFFF"/>
                </a:solidFill>
              </a:rPr>
              <a:t>l’IA</a:t>
            </a:r>
            <a:r>
              <a:rPr lang="en-US" sz="3400" dirty="0">
                <a:solidFill>
                  <a:srgbClr val="FFFFFF"/>
                </a:solidFill>
              </a:rPr>
              <a:t> </a:t>
            </a:r>
            <a:r>
              <a:rPr lang="en-US" sz="3400" dirty="0" err="1">
                <a:solidFill>
                  <a:srgbClr val="FFFFFF"/>
                </a:solidFill>
              </a:rPr>
              <a:t>nelle</a:t>
            </a:r>
            <a:r>
              <a:rPr lang="en-US" sz="3400" dirty="0">
                <a:solidFill>
                  <a:srgbClr val="FFFFFF"/>
                </a:solidFill>
              </a:rPr>
              <a:t> </a:t>
            </a:r>
            <a:r>
              <a:rPr lang="en-US" sz="3400" dirty="0" err="1">
                <a:solidFill>
                  <a:srgbClr val="FFFFFF"/>
                </a:solidFill>
              </a:rPr>
              <a:t>redazioni</a:t>
            </a:r>
            <a:r>
              <a:rPr lang="en-US" sz="3400" dirty="0">
                <a:solidFill>
                  <a:srgbClr val="FFFFFF"/>
                </a:solidFill>
              </a:rPr>
              <a:t>:</a:t>
            </a:r>
            <a:br>
              <a:rPr lang="en-US" sz="3400" dirty="0">
                <a:solidFill>
                  <a:srgbClr val="FFFFFF"/>
                </a:solidFill>
              </a:rPr>
            </a:br>
            <a:r>
              <a:rPr lang="en-US" sz="3400" dirty="0" err="1">
                <a:solidFill>
                  <a:srgbClr val="FFFFFF"/>
                </a:solidFill>
              </a:rPr>
              <a:t>Creazione</a:t>
            </a:r>
            <a:r>
              <a:rPr lang="en-US" sz="3400" dirty="0">
                <a:solidFill>
                  <a:srgbClr val="FFFFFF"/>
                </a:solidFill>
              </a:rPr>
              <a:t> di </a:t>
            </a:r>
            <a:r>
              <a:rPr lang="en-US" sz="3400" dirty="0" err="1">
                <a:solidFill>
                  <a:srgbClr val="FFFFFF"/>
                </a:solidFill>
              </a:rPr>
              <a:t>una</a:t>
            </a:r>
            <a:r>
              <a:rPr lang="en-US" sz="3400" dirty="0">
                <a:solidFill>
                  <a:srgbClr val="FFFFFF"/>
                </a:solidFill>
              </a:rPr>
              <a:t> newsletter </a:t>
            </a:r>
            <a:r>
              <a:rPr lang="en-US" sz="3400" dirty="0" err="1">
                <a:solidFill>
                  <a:srgbClr val="FFFFFF"/>
                </a:solidFill>
              </a:rPr>
              <a:t>automatizzata</a:t>
            </a:r>
            <a:endParaRPr lang="en-US" sz="3400" dirty="0">
              <a:solidFill>
                <a:srgbClr val="FFFFFF"/>
              </a:solidFill>
            </a:endParaRPr>
          </a:p>
        </p:txBody>
      </p:sp>
      <p:pic>
        <p:nvPicPr>
          <p:cNvPr id="7" name="Immagine 6">
            <a:extLst>
              <a:ext uri="{FF2B5EF4-FFF2-40B4-BE49-F238E27FC236}">
                <a16:creationId xmlns:a16="http://schemas.microsoft.com/office/drawing/2014/main" id="{E88BD948-CE94-7772-763B-D4D0611191D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10284" y="3429000"/>
            <a:ext cx="2278938" cy="3111179"/>
          </a:xfrm>
          <a:prstGeom prst="rect">
            <a:avLst/>
          </a:prstGeom>
        </p:spPr>
      </p:pic>
      <p:pic>
        <p:nvPicPr>
          <p:cNvPr id="9" name="Immagine 8">
            <a:extLst>
              <a:ext uri="{FF2B5EF4-FFF2-40B4-BE49-F238E27FC236}">
                <a16:creationId xmlns:a16="http://schemas.microsoft.com/office/drawing/2014/main" id="{FD4042E7-A934-9600-C745-03E4E6F9DB4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95742" y="48597"/>
            <a:ext cx="2605593" cy="3197048"/>
          </a:xfrm>
          <a:prstGeom prst="rect">
            <a:avLst/>
          </a:prstGeom>
        </p:spPr>
      </p:pic>
      <p:pic>
        <p:nvPicPr>
          <p:cNvPr id="5" name="Immagine 4">
            <a:extLst>
              <a:ext uri="{FF2B5EF4-FFF2-40B4-BE49-F238E27FC236}">
                <a16:creationId xmlns:a16="http://schemas.microsoft.com/office/drawing/2014/main" id="{51AF1F7D-82B2-C2C3-F737-29849915683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96005" y="624432"/>
            <a:ext cx="2716970" cy="2397726"/>
          </a:xfrm>
          <a:prstGeom prst="rect">
            <a:avLst/>
          </a:prstGeom>
        </p:spPr>
      </p:pic>
      <p:pic>
        <p:nvPicPr>
          <p:cNvPr id="11" name="Immagine 10">
            <a:extLst>
              <a:ext uri="{FF2B5EF4-FFF2-40B4-BE49-F238E27FC236}">
                <a16:creationId xmlns:a16="http://schemas.microsoft.com/office/drawing/2014/main" id="{B7EABFD1-C674-EC10-FCC5-4CC464667CD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595742" y="3428999"/>
            <a:ext cx="3197091" cy="32286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652397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4" name="Rectangle 13">
            <a:extLst>
              <a:ext uri="{FF2B5EF4-FFF2-40B4-BE49-F238E27FC236}">
                <a16:creationId xmlns:a16="http://schemas.microsoft.com/office/drawing/2014/main" id="{9CB95732-565A-4D2C-A3AB-CC460C0D382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77F1AF47-AE98-4034-BD91-1976FA4D9C4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417539" y="1417538"/>
            <a:ext cx="6875818" cy="4040744"/>
          </a:xfrm>
          <a:prstGeom prst="rect">
            <a:avLst/>
          </a:prstGeom>
          <a:gradFill>
            <a:gsLst>
              <a:gs pos="11000">
                <a:srgbClr val="000000"/>
              </a:gs>
              <a:gs pos="100000">
                <a:schemeClr val="accent1">
                  <a:lumMod val="75000"/>
                </a:schemeClr>
              </a:gs>
            </a:gsLst>
            <a:lin ang="18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8EC0EE2B-2029-48DD-893D-F528E651B07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57200" y="8482"/>
            <a:ext cx="3568276" cy="6858000"/>
          </a:xfrm>
          <a:prstGeom prst="rect">
            <a:avLst/>
          </a:prstGeom>
          <a:gradFill>
            <a:gsLst>
              <a:gs pos="0">
                <a:schemeClr val="accent1">
                  <a:alpha val="32000"/>
                </a:schemeClr>
              </a:gs>
              <a:gs pos="70000">
                <a:srgbClr val="000000">
                  <a:alpha val="0"/>
                </a:srgbClr>
              </a:gs>
            </a:gsLst>
            <a:lin ang="6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45AE1D08-1ED1-4F59-B42F-4D8EA33DC8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6097846">
            <a:off x="-747355" y="1201312"/>
            <a:ext cx="4808302" cy="4088666"/>
          </a:xfrm>
          <a:custGeom>
            <a:avLst/>
            <a:gdLst>
              <a:gd name="connsiteX0" fmla="*/ 48844 w 4808302"/>
              <a:gd name="connsiteY0" fmla="*/ 2888671 h 4088666"/>
              <a:gd name="connsiteX1" fmla="*/ 0 w 4808302"/>
              <a:gd name="connsiteY1" fmla="*/ 2404151 h 4088666"/>
              <a:gd name="connsiteX2" fmla="*/ 2404151 w 4808302"/>
              <a:gd name="connsiteY2" fmla="*/ 0 h 4088666"/>
              <a:gd name="connsiteX3" fmla="*/ 4808302 w 4808302"/>
              <a:gd name="connsiteY3" fmla="*/ 2404151 h 4088666"/>
              <a:gd name="connsiteX4" fmla="*/ 4700216 w 4808302"/>
              <a:gd name="connsiteY4" fmla="*/ 3119072 h 4088666"/>
              <a:gd name="connsiteX5" fmla="*/ 4643143 w 4808302"/>
              <a:gd name="connsiteY5" fmla="*/ 3275009 h 4088666"/>
              <a:gd name="connsiteX6" fmla="*/ 690093 w 4808302"/>
              <a:gd name="connsiteY6" fmla="*/ 4088666 h 4088666"/>
              <a:gd name="connsiteX7" fmla="*/ 548991 w 4808302"/>
              <a:gd name="connsiteY7" fmla="*/ 3933414 h 4088666"/>
              <a:gd name="connsiteX8" fmla="*/ 48844 w 4808302"/>
              <a:gd name="connsiteY8" fmla="*/ 2888671 h 40886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808302" h="4088666">
                <a:moveTo>
                  <a:pt x="48844" y="2888671"/>
                </a:moveTo>
                <a:cubicBezTo>
                  <a:pt x="16818" y="2732167"/>
                  <a:pt x="0" y="2570123"/>
                  <a:pt x="0" y="2404151"/>
                </a:cubicBezTo>
                <a:cubicBezTo>
                  <a:pt x="0" y="1076375"/>
                  <a:pt x="1076375" y="0"/>
                  <a:pt x="2404151" y="0"/>
                </a:cubicBezTo>
                <a:cubicBezTo>
                  <a:pt x="3731927" y="0"/>
                  <a:pt x="4808302" y="1076375"/>
                  <a:pt x="4808302" y="2404151"/>
                </a:cubicBezTo>
                <a:cubicBezTo>
                  <a:pt x="4808302" y="2653109"/>
                  <a:pt x="4770461" y="2893229"/>
                  <a:pt x="4700216" y="3119072"/>
                </a:cubicBezTo>
                <a:lnTo>
                  <a:pt x="4643143" y="3275009"/>
                </a:lnTo>
                <a:lnTo>
                  <a:pt x="690093" y="4088666"/>
                </a:lnTo>
                <a:lnTo>
                  <a:pt x="548991" y="3933414"/>
                </a:lnTo>
                <a:cubicBezTo>
                  <a:pt x="304015" y="3636572"/>
                  <a:pt x="128908" y="3279932"/>
                  <a:pt x="48844" y="2888671"/>
                </a:cubicBezTo>
                <a:close/>
              </a:path>
            </a:pathLst>
          </a:custGeom>
          <a:gradFill>
            <a:gsLst>
              <a:gs pos="39000">
                <a:schemeClr val="accent1">
                  <a:lumMod val="60000"/>
                  <a:lumOff val="40000"/>
                  <a:alpha val="0"/>
                </a:schemeClr>
              </a:gs>
              <a:gs pos="100000">
                <a:schemeClr val="accent1">
                  <a:lumMod val="75000"/>
                  <a:alpha val="26000"/>
                </a:schemeClr>
              </a:gs>
            </a:gsLst>
            <a:lin ang="16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9A79B912-88EA-4640-BDEB-51B3B11A026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>
            <a:off x="-159565" y="2659404"/>
            <a:ext cx="4355594" cy="4040742"/>
          </a:xfrm>
          <a:prstGeom prst="rect">
            <a:avLst/>
          </a:prstGeom>
          <a:gradFill>
            <a:gsLst>
              <a:gs pos="0">
                <a:schemeClr val="accent1">
                  <a:alpha val="24000"/>
                </a:schemeClr>
              </a:gs>
              <a:gs pos="100000">
                <a:schemeClr val="accent1">
                  <a:lumMod val="50000"/>
                  <a:alpha val="0"/>
                </a:schemeClr>
              </a:gs>
            </a:gsLst>
            <a:lin ang="11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olo 1">
            <a:extLst>
              <a:ext uri="{FF2B5EF4-FFF2-40B4-BE49-F238E27FC236}">
                <a16:creationId xmlns:a16="http://schemas.microsoft.com/office/drawing/2014/main" id="{0AAACCE6-59EA-95F8-B7DD-A6F7E17C8C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2180" y="2862471"/>
            <a:ext cx="3041803" cy="2907802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z="3400" dirty="0">
                <a:solidFill>
                  <a:srgbClr val="FFFFFF"/>
                </a:solidFill>
              </a:rPr>
              <a:t>Come </a:t>
            </a:r>
            <a:r>
              <a:rPr lang="en-US" sz="3400" dirty="0" err="1">
                <a:solidFill>
                  <a:srgbClr val="FFFFFF"/>
                </a:solidFill>
              </a:rPr>
              <a:t>si</a:t>
            </a:r>
            <a:r>
              <a:rPr lang="en-US" sz="3400" dirty="0">
                <a:solidFill>
                  <a:srgbClr val="FFFFFF"/>
                </a:solidFill>
              </a:rPr>
              <a:t> </a:t>
            </a:r>
            <a:r>
              <a:rPr lang="en-US" sz="3400" dirty="0" err="1">
                <a:solidFill>
                  <a:srgbClr val="FFFFFF"/>
                </a:solidFill>
              </a:rPr>
              <a:t>usa</a:t>
            </a:r>
            <a:r>
              <a:rPr lang="en-US" sz="3400" dirty="0">
                <a:solidFill>
                  <a:srgbClr val="FFFFFF"/>
                </a:solidFill>
              </a:rPr>
              <a:t> </a:t>
            </a:r>
            <a:r>
              <a:rPr lang="en-US" sz="3400" dirty="0" err="1">
                <a:solidFill>
                  <a:srgbClr val="FFFFFF"/>
                </a:solidFill>
              </a:rPr>
              <a:t>l’IA</a:t>
            </a:r>
            <a:r>
              <a:rPr lang="en-US" sz="3400" dirty="0">
                <a:solidFill>
                  <a:srgbClr val="FFFFFF"/>
                </a:solidFill>
              </a:rPr>
              <a:t> </a:t>
            </a:r>
            <a:r>
              <a:rPr lang="en-US" sz="3400" dirty="0" err="1">
                <a:solidFill>
                  <a:srgbClr val="FFFFFF"/>
                </a:solidFill>
              </a:rPr>
              <a:t>nelle</a:t>
            </a:r>
            <a:r>
              <a:rPr lang="en-US" sz="3400" dirty="0">
                <a:solidFill>
                  <a:srgbClr val="FFFFFF"/>
                </a:solidFill>
              </a:rPr>
              <a:t> </a:t>
            </a:r>
            <a:r>
              <a:rPr lang="en-US" sz="3400" dirty="0" err="1">
                <a:solidFill>
                  <a:srgbClr val="FFFFFF"/>
                </a:solidFill>
              </a:rPr>
              <a:t>redazioni</a:t>
            </a:r>
            <a:r>
              <a:rPr lang="en-US" sz="3400" dirty="0">
                <a:solidFill>
                  <a:srgbClr val="FFFFFF"/>
                </a:solidFill>
              </a:rPr>
              <a:t>:</a:t>
            </a:r>
            <a:br>
              <a:rPr lang="en-US" sz="3400" dirty="0">
                <a:solidFill>
                  <a:srgbClr val="FFFFFF"/>
                </a:solidFill>
              </a:rPr>
            </a:br>
            <a:r>
              <a:rPr lang="en-US" sz="3400" dirty="0" err="1">
                <a:solidFill>
                  <a:srgbClr val="FFFFFF"/>
                </a:solidFill>
              </a:rPr>
              <a:t>Creazione</a:t>
            </a:r>
            <a:r>
              <a:rPr lang="en-US" sz="3400" dirty="0">
                <a:solidFill>
                  <a:srgbClr val="FFFFFF"/>
                </a:solidFill>
              </a:rPr>
              <a:t> di </a:t>
            </a:r>
            <a:r>
              <a:rPr lang="en-US" sz="3400" dirty="0" err="1">
                <a:solidFill>
                  <a:srgbClr val="FFFFFF"/>
                </a:solidFill>
              </a:rPr>
              <a:t>una</a:t>
            </a:r>
            <a:r>
              <a:rPr lang="en-US" sz="3400" dirty="0">
                <a:solidFill>
                  <a:srgbClr val="FFFFFF"/>
                </a:solidFill>
              </a:rPr>
              <a:t> newsletter </a:t>
            </a:r>
            <a:r>
              <a:rPr lang="en-US" sz="3400" dirty="0" err="1">
                <a:solidFill>
                  <a:srgbClr val="FFFFFF"/>
                </a:solidFill>
              </a:rPr>
              <a:t>automatizzata</a:t>
            </a:r>
            <a:endParaRPr lang="en-US" sz="3400" dirty="0">
              <a:solidFill>
                <a:srgbClr val="FFFFFF"/>
              </a:solidFill>
            </a:endParaRPr>
          </a:p>
        </p:txBody>
      </p:sp>
      <p:pic>
        <p:nvPicPr>
          <p:cNvPr id="4" name="Immagine 3">
            <a:extLst>
              <a:ext uri="{FF2B5EF4-FFF2-40B4-BE49-F238E27FC236}">
                <a16:creationId xmlns:a16="http://schemas.microsoft.com/office/drawing/2014/main" id="{872EC924-0EBD-6585-E346-826E74FE2E0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53409" y="679499"/>
            <a:ext cx="6385796" cy="50907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255479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4" name="Rectangle 13">
            <a:extLst>
              <a:ext uri="{FF2B5EF4-FFF2-40B4-BE49-F238E27FC236}">
                <a16:creationId xmlns:a16="http://schemas.microsoft.com/office/drawing/2014/main" id="{9CB95732-565A-4D2C-A3AB-CC460C0D382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77F1AF47-AE98-4034-BD91-1976FA4D9C4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417539" y="1417538"/>
            <a:ext cx="6875818" cy="4040744"/>
          </a:xfrm>
          <a:prstGeom prst="rect">
            <a:avLst/>
          </a:prstGeom>
          <a:gradFill>
            <a:gsLst>
              <a:gs pos="11000">
                <a:srgbClr val="000000"/>
              </a:gs>
              <a:gs pos="100000">
                <a:schemeClr val="accent1">
                  <a:lumMod val="75000"/>
                </a:schemeClr>
              </a:gs>
            </a:gsLst>
            <a:lin ang="18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8EC0EE2B-2029-48DD-893D-F528E651B07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57200" y="8482"/>
            <a:ext cx="3568276" cy="6858000"/>
          </a:xfrm>
          <a:prstGeom prst="rect">
            <a:avLst/>
          </a:prstGeom>
          <a:gradFill>
            <a:gsLst>
              <a:gs pos="0">
                <a:schemeClr val="accent1">
                  <a:alpha val="32000"/>
                </a:schemeClr>
              </a:gs>
              <a:gs pos="70000">
                <a:srgbClr val="000000">
                  <a:alpha val="0"/>
                </a:srgbClr>
              </a:gs>
            </a:gsLst>
            <a:lin ang="6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45AE1D08-1ED1-4F59-B42F-4D8EA33DC8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6097846">
            <a:off x="-747355" y="1201312"/>
            <a:ext cx="4808302" cy="4088666"/>
          </a:xfrm>
          <a:custGeom>
            <a:avLst/>
            <a:gdLst>
              <a:gd name="connsiteX0" fmla="*/ 48844 w 4808302"/>
              <a:gd name="connsiteY0" fmla="*/ 2888671 h 4088666"/>
              <a:gd name="connsiteX1" fmla="*/ 0 w 4808302"/>
              <a:gd name="connsiteY1" fmla="*/ 2404151 h 4088666"/>
              <a:gd name="connsiteX2" fmla="*/ 2404151 w 4808302"/>
              <a:gd name="connsiteY2" fmla="*/ 0 h 4088666"/>
              <a:gd name="connsiteX3" fmla="*/ 4808302 w 4808302"/>
              <a:gd name="connsiteY3" fmla="*/ 2404151 h 4088666"/>
              <a:gd name="connsiteX4" fmla="*/ 4700216 w 4808302"/>
              <a:gd name="connsiteY4" fmla="*/ 3119072 h 4088666"/>
              <a:gd name="connsiteX5" fmla="*/ 4643143 w 4808302"/>
              <a:gd name="connsiteY5" fmla="*/ 3275009 h 4088666"/>
              <a:gd name="connsiteX6" fmla="*/ 690093 w 4808302"/>
              <a:gd name="connsiteY6" fmla="*/ 4088666 h 4088666"/>
              <a:gd name="connsiteX7" fmla="*/ 548991 w 4808302"/>
              <a:gd name="connsiteY7" fmla="*/ 3933414 h 4088666"/>
              <a:gd name="connsiteX8" fmla="*/ 48844 w 4808302"/>
              <a:gd name="connsiteY8" fmla="*/ 2888671 h 40886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808302" h="4088666">
                <a:moveTo>
                  <a:pt x="48844" y="2888671"/>
                </a:moveTo>
                <a:cubicBezTo>
                  <a:pt x="16818" y="2732167"/>
                  <a:pt x="0" y="2570123"/>
                  <a:pt x="0" y="2404151"/>
                </a:cubicBezTo>
                <a:cubicBezTo>
                  <a:pt x="0" y="1076375"/>
                  <a:pt x="1076375" y="0"/>
                  <a:pt x="2404151" y="0"/>
                </a:cubicBezTo>
                <a:cubicBezTo>
                  <a:pt x="3731927" y="0"/>
                  <a:pt x="4808302" y="1076375"/>
                  <a:pt x="4808302" y="2404151"/>
                </a:cubicBezTo>
                <a:cubicBezTo>
                  <a:pt x="4808302" y="2653109"/>
                  <a:pt x="4770461" y="2893229"/>
                  <a:pt x="4700216" y="3119072"/>
                </a:cubicBezTo>
                <a:lnTo>
                  <a:pt x="4643143" y="3275009"/>
                </a:lnTo>
                <a:lnTo>
                  <a:pt x="690093" y="4088666"/>
                </a:lnTo>
                <a:lnTo>
                  <a:pt x="548991" y="3933414"/>
                </a:lnTo>
                <a:cubicBezTo>
                  <a:pt x="304015" y="3636572"/>
                  <a:pt x="128908" y="3279932"/>
                  <a:pt x="48844" y="2888671"/>
                </a:cubicBezTo>
                <a:close/>
              </a:path>
            </a:pathLst>
          </a:custGeom>
          <a:gradFill>
            <a:gsLst>
              <a:gs pos="39000">
                <a:schemeClr val="accent1">
                  <a:lumMod val="60000"/>
                  <a:lumOff val="40000"/>
                  <a:alpha val="0"/>
                </a:schemeClr>
              </a:gs>
              <a:gs pos="100000">
                <a:schemeClr val="accent1">
                  <a:lumMod val="75000"/>
                  <a:alpha val="26000"/>
                </a:schemeClr>
              </a:gs>
            </a:gsLst>
            <a:lin ang="16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9A79B912-88EA-4640-BDEB-51B3B11A026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>
            <a:off x="-159565" y="2659404"/>
            <a:ext cx="4355594" cy="4040742"/>
          </a:xfrm>
          <a:prstGeom prst="rect">
            <a:avLst/>
          </a:prstGeom>
          <a:gradFill>
            <a:gsLst>
              <a:gs pos="0">
                <a:schemeClr val="accent1">
                  <a:alpha val="24000"/>
                </a:schemeClr>
              </a:gs>
              <a:gs pos="100000">
                <a:schemeClr val="accent1">
                  <a:lumMod val="50000"/>
                  <a:alpha val="0"/>
                </a:schemeClr>
              </a:gs>
            </a:gsLst>
            <a:lin ang="11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olo 1">
            <a:extLst>
              <a:ext uri="{FF2B5EF4-FFF2-40B4-BE49-F238E27FC236}">
                <a16:creationId xmlns:a16="http://schemas.microsoft.com/office/drawing/2014/main" id="{0AAACCE6-59EA-95F8-B7DD-A6F7E17C8C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2180" y="2862471"/>
            <a:ext cx="3041803" cy="2907802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z="3400" dirty="0">
                <a:solidFill>
                  <a:srgbClr val="FFFFFF"/>
                </a:solidFill>
              </a:rPr>
              <a:t>Come </a:t>
            </a:r>
            <a:r>
              <a:rPr lang="en-US" sz="3400" dirty="0" err="1">
                <a:solidFill>
                  <a:srgbClr val="FFFFFF"/>
                </a:solidFill>
              </a:rPr>
              <a:t>si</a:t>
            </a:r>
            <a:r>
              <a:rPr lang="en-US" sz="3400" dirty="0">
                <a:solidFill>
                  <a:srgbClr val="FFFFFF"/>
                </a:solidFill>
              </a:rPr>
              <a:t> </a:t>
            </a:r>
            <a:r>
              <a:rPr lang="en-US" sz="3400" dirty="0" err="1">
                <a:solidFill>
                  <a:srgbClr val="FFFFFF"/>
                </a:solidFill>
              </a:rPr>
              <a:t>usa</a:t>
            </a:r>
            <a:r>
              <a:rPr lang="en-US" sz="3400" dirty="0">
                <a:solidFill>
                  <a:srgbClr val="FFFFFF"/>
                </a:solidFill>
              </a:rPr>
              <a:t> </a:t>
            </a:r>
            <a:r>
              <a:rPr lang="en-US" sz="3400" dirty="0" err="1">
                <a:solidFill>
                  <a:srgbClr val="FFFFFF"/>
                </a:solidFill>
              </a:rPr>
              <a:t>l’IA</a:t>
            </a:r>
            <a:r>
              <a:rPr lang="en-US" sz="3400" dirty="0">
                <a:solidFill>
                  <a:srgbClr val="FFFFFF"/>
                </a:solidFill>
              </a:rPr>
              <a:t> </a:t>
            </a:r>
            <a:r>
              <a:rPr lang="en-US" sz="3400" dirty="0" err="1">
                <a:solidFill>
                  <a:srgbClr val="FFFFFF"/>
                </a:solidFill>
              </a:rPr>
              <a:t>nelle</a:t>
            </a:r>
            <a:r>
              <a:rPr lang="en-US" sz="3400" dirty="0">
                <a:solidFill>
                  <a:srgbClr val="FFFFFF"/>
                </a:solidFill>
              </a:rPr>
              <a:t> </a:t>
            </a:r>
            <a:r>
              <a:rPr lang="en-US" sz="3400" dirty="0" err="1">
                <a:solidFill>
                  <a:srgbClr val="FFFFFF"/>
                </a:solidFill>
              </a:rPr>
              <a:t>redazioni</a:t>
            </a:r>
            <a:r>
              <a:rPr lang="en-US" sz="3400" dirty="0">
                <a:solidFill>
                  <a:srgbClr val="FFFFFF"/>
                </a:solidFill>
              </a:rPr>
              <a:t>:</a:t>
            </a:r>
            <a:br>
              <a:rPr lang="en-US" sz="3400" dirty="0">
                <a:solidFill>
                  <a:srgbClr val="FFFFFF"/>
                </a:solidFill>
              </a:rPr>
            </a:br>
            <a:r>
              <a:rPr lang="en-US" sz="3400" dirty="0" err="1">
                <a:solidFill>
                  <a:srgbClr val="FFFFFF"/>
                </a:solidFill>
              </a:rPr>
              <a:t>Creazione</a:t>
            </a:r>
            <a:r>
              <a:rPr lang="en-US" sz="3400" dirty="0">
                <a:solidFill>
                  <a:srgbClr val="FFFFFF"/>
                </a:solidFill>
              </a:rPr>
              <a:t> di </a:t>
            </a:r>
            <a:r>
              <a:rPr lang="en-US" sz="3400" dirty="0" err="1">
                <a:solidFill>
                  <a:srgbClr val="FFFFFF"/>
                </a:solidFill>
              </a:rPr>
              <a:t>una</a:t>
            </a:r>
            <a:r>
              <a:rPr lang="en-US" sz="3400" dirty="0">
                <a:solidFill>
                  <a:srgbClr val="FFFFFF"/>
                </a:solidFill>
              </a:rPr>
              <a:t> newsletter </a:t>
            </a:r>
            <a:r>
              <a:rPr lang="en-US" sz="3400" dirty="0" err="1">
                <a:solidFill>
                  <a:srgbClr val="FFFFFF"/>
                </a:solidFill>
              </a:rPr>
              <a:t>automatizzata</a:t>
            </a:r>
            <a:endParaRPr lang="en-US" sz="3400" dirty="0">
              <a:solidFill>
                <a:srgbClr val="FFFFFF"/>
              </a:solidFill>
            </a:endParaRPr>
          </a:p>
        </p:txBody>
      </p:sp>
      <p:pic>
        <p:nvPicPr>
          <p:cNvPr id="5" name="Immagine 4">
            <a:extLst>
              <a:ext uri="{FF2B5EF4-FFF2-40B4-BE49-F238E27FC236}">
                <a16:creationId xmlns:a16="http://schemas.microsoft.com/office/drawing/2014/main" id="{4A3F4BD1-8EAD-6A92-7441-CD293083919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95485" y="432252"/>
            <a:ext cx="4864452" cy="3995529"/>
          </a:xfrm>
          <a:prstGeom prst="rect">
            <a:avLst/>
          </a:prstGeom>
        </p:spPr>
      </p:pic>
      <p:pic>
        <p:nvPicPr>
          <p:cNvPr id="9" name="Immagine 8">
            <a:extLst>
              <a:ext uri="{FF2B5EF4-FFF2-40B4-BE49-F238E27FC236}">
                <a16:creationId xmlns:a16="http://schemas.microsoft.com/office/drawing/2014/main" id="{DC409F99-5194-6DA5-A26B-14857730F3F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18239" y="1055582"/>
            <a:ext cx="5560594" cy="5221327"/>
          </a:xfrm>
          <a:prstGeom prst="rect">
            <a:avLst/>
          </a:prstGeom>
        </p:spPr>
      </p:pic>
      <p:pic>
        <p:nvPicPr>
          <p:cNvPr id="7" name="Immagine 6">
            <a:extLst>
              <a:ext uri="{FF2B5EF4-FFF2-40B4-BE49-F238E27FC236}">
                <a16:creationId xmlns:a16="http://schemas.microsoft.com/office/drawing/2014/main" id="{E7866067-B5BA-800F-E1D5-CEB4B1E1F7F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82676" y="3368784"/>
            <a:ext cx="4204993" cy="3286697"/>
          </a:xfrm>
          <a:prstGeom prst="rect">
            <a:avLst/>
          </a:prstGeom>
        </p:spPr>
      </p:pic>
      <p:pic>
        <p:nvPicPr>
          <p:cNvPr id="11" name="Immagine 10">
            <a:extLst>
              <a:ext uri="{FF2B5EF4-FFF2-40B4-BE49-F238E27FC236}">
                <a16:creationId xmlns:a16="http://schemas.microsoft.com/office/drawing/2014/main" id="{55D88BDF-D436-4755-7CA7-C56992E9ADD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555829" y="3399126"/>
            <a:ext cx="3464566" cy="31273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29023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4" name="Rectangle 13">
            <a:extLst>
              <a:ext uri="{FF2B5EF4-FFF2-40B4-BE49-F238E27FC236}">
                <a16:creationId xmlns:a16="http://schemas.microsoft.com/office/drawing/2014/main" id="{9CB95732-565A-4D2C-A3AB-CC460C0D382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77F1AF47-AE98-4034-BD91-1976FA4D9C4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417539" y="1417538"/>
            <a:ext cx="6875818" cy="4040744"/>
          </a:xfrm>
          <a:prstGeom prst="rect">
            <a:avLst/>
          </a:prstGeom>
          <a:gradFill>
            <a:gsLst>
              <a:gs pos="11000">
                <a:srgbClr val="000000"/>
              </a:gs>
              <a:gs pos="100000">
                <a:schemeClr val="accent1">
                  <a:lumMod val="75000"/>
                </a:schemeClr>
              </a:gs>
            </a:gsLst>
            <a:lin ang="18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8EC0EE2B-2029-48DD-893D-F528E651B07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57200" y="8482"/>
            <a:ext cx="3568276" cy="6858000"/>
          </a:xfrm>
          <a:prstGeom prst="rect">
            <a:avLst/>
          </a:prstGeom>
          <a:gradFill>
            <a:gsLst>
              <a:gs pos="0">
                <a:schemeClr val="accent1">
                  <a:alpha val="32000"/>
                </a:schemeClr>
              </a:gs>
              <a:gs pos="70000">
                <a:srgbClr val="000000">
                  <a:alpha val="0"/>
                </a:srgbClr>
              </a:gs>
            </a:gsLst>
            <a:lin ang="6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45AE1D08-1ED1-4F59-B42F-4D8EA33DC8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6097846">
            <a:off x="-747355" y="1201312"/>
            <a:ext cx="4808302" cy="4088666"/>
          </a:xfrm>
          <a:custGeom>
            <a:avLst/>
            <a:gdLst>
              <a:gd name="connsiteX0" fmla="*/ 48844 w 4808302"/>
              <a:gd name="connsiteY0" fmla="*/ 2888671 h 4088666"/>
              <a:gd name="connsiteX1" fmla="*/ 0 w 4808302"/>
              <a:gd name="connsiteY1" fmla="*/ 2404151 h 4088666"/>
              <a:gd name="connsiteX2" fmla="*/ 2404151 w 4808302"/>
              <a:gd name="connsiteY2" fmla="*/ 0 h 4088666"/>
              <a:gd name="connsiteX3" fmla="*/ 4808302 w 4808302"/>
              <a:gd name="connsiteY3" fmla="*/ 2404151 h 4088666"/>
              <a:gd name="connsiteX4" fmla="*/ 4700216 w 4808302"/>
              <a:gd name="connsiteY4" fmla="*/ 3119072 h 4088666"/>
              <a:gd name="connsiteX5" fmla="*/ 4643143 w 4808302"/>
              <a:gd name="connsiteY5" fmla="*/ 3275009 h 4088666"/>
              <a:gd name="connsiteX6" fmla="*/ 690093 w 4808302"/>
              <a:gd name="connsiteY6" fmla="*/ 4088666 h 4088666"/>
              <a:gd name="connsiteX7" fmla="*/ 548991 w 4808302"/>
              <a:gd name="connsiteY7" fmla="*/ 3933414 h 4088666"/>
              <a:gd name="connsiteX8" fmla="*/ 48844 w 4808302"/>
              <a:gd name="connsiteY8" fmla="*/ 2888671 h 40886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808302" h="4088666">
                <a:moveTo>
                  <a:pt x="48844" y="2888671"/>
                </a:moveTo>
                <a:cubicBezTo>
                  <a:pt x="16818" y="2732167"/>
                  <a:pt x="0" y="2570123"/>
                  <a:pt x="0" y="2404151"/>
                </a:cubicBezTo>
                <a:cubicBezTo>
                  <a:pt x="0" y="1076375"/>
                  <a:pt x="1076375" y="0"/>
                  <a:pt x="2404151" y="0"/>
                </a:cubicBezTo>
                <a:cubicBezTo>
                  <a:pt x="3731927" y="0"/>
                  <a:pt x="4808302" y="1076375"/>
                  <a:pt x="4808302" y="2404151"/>
                </a:cubicBezTo>
                <a:cubicBezTo>
                  <a:pt x="4808302" y="2653109"/>
                  <a:pt x="4770461" y="2893229"/>
                  <a:pt x="4700216" y="3119072"/>
                </a:cubicBezTo>
                <a:lnTo>
                  <a:pt x="4643143" y="3275009"/>
                </a:lnTo>
                <a:lnTo>
                  <a:pt x="690093" y="4088666"/>
                </a:lnTo>
                <a:lnTo>
                  <a:pt x="548991" y="3933414"/>
                </a:lnTo>
                <a:cubicBezTo>
                  <a:pt x="304015" y="3636572"/>
                  <a:pt x="128908" y="3279932"/>
                  <a:pt x="48844" y="2888671"/>
                </a:cubicBezTo>
                <a:close/>
              </a:path>
            </a:pathLst>
          </a:custGeom>
          <a:gradFill>
            <a:gsLst>
              <a:gs pos="39000">
                <a:schemeClr val="accent1">
                  <a:lumMod val="60000"/>
                  <a:lumOff val="40000"/>
                  <a:alpha val="0"/>
                </a:schemeClr>
              </a:gs>
              <a:gs pos="100000">
                <a:schemeClr val="accent1">
                  <a:lumMod val="75000"/>
                  <a:alpha val="26000"/>
                </a:schemeClr>
              </a:gs>
            </a:gsLst>
            <a:lin ang="16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9A79B912-88EA-4640-BDEB-51B3B11A026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>
            <a:off x="-159565" y="2659404"/>
            <a:ext cx="4355594" cy="4040742"/>
          </a:xfrm>
          <a:prstGeom prst="rect">
            <a:avLst/>
          </a:prstGeom>
          <a:gradFill>
            <a:gsLst>
              <a:gs pos="0">
                <a:schemeClr val="accent1">
                  <a:alpha val="24000"/>
                </a:schemeClr>
              </a:gs>
              <a:gs pos="100000">
                <a:schemeClr val="accent1">
                  <a:lumMod val="50000"/>
                  <a:alpha val="0"/>
                </a:schemeClr>
              </a:gs>
            </a:gsLst>
            <a:lin ang="11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olo 1">
            <a:extLst>
              <a:ext uri="{FF2B5EF4-FFF2-40B4-BE49-F238E27FC236}">
                <a16:creationId xmlns:a16="http://schemas.microsoft.com/office/drawing/2014/main" id="{0AAACCE6-59EA-95F8-B7DD-A6F7E17C8C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2180" y="2862471"/>
            <a:ext cx="3041803" cy="2907802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z="3400" dirty="0">
                <a:solidFill>
                  <a:srgbClr val="FFFFFF"/>
                </a:solidFill>
              </a:rPr>
              <a:t>Come </a:t>
            </a:r>
            <a:r>
              <a:rPr lang="en-US" sz="3400" dirty="0" err="1">
                <a:solidFill>
                  <a:srgbClr val="FFFFFF"/>
                </a:solidFill>
              </a:rPr>
              <a:t>si</a:t>
            </a:r>
            <a:r>
              <a:rPr lang="en-US" sz="3400" dirty="0">
                <a:solidFill>
                  <a:srgbClr val="FFFFFF"/>
                </a:solidFill>
              </a:rPr>
              <a:t> </a:t>
            </a:r>
            <a:r>
              <a:rPr lang="en-US" sz="3400" dirty="0" err="1">
                <a:solidFill>
                  <a:srgbClr val="FFFFFF"/>
                </a:solidFill>
              </a:rPr>
              <a:t>usa</a:t>
            </a:r>
            <a:r>
              <a:rPr lang="en-US" sz="3400" dirty="0">
                <a:solidFill>
                  <a:srgbClr val="FFFFFF"/>
                </a:solidFill>
              </a:rPr>
              <a:t> </a:t>
            </a:r>
            <a:r>
              <a:rPr lang="en-US" sz="3400" dirty="0" err="1">
                <a:solidFill>
                  <a:srgbClr val="FFFFFF"/>
                </a:solidFill>
              </a:rPr>
              <a:t>l’IA</a:t>
            </a:r>
            <a:r>
              <a:rPr lang="en-US" sz="3400" dirty="0">
                <a:solidFill>
                  <a:srgbClr val="FFFFFF"/>
                </a:solidFill>
              </a:rPr>
              <a:t> </a:t>
            </a:r>
            <a:r>
              <a:rPr lang="en-US" sz="3400" dirty="0" err="1">
                <a:solidFill>
                  <a:srgbClr val="FFFFFF"/>
                </a:solidFill>
              </a:rPr>
              <a:t>nelle</a:t>
            </a:r>
            <a:r>
              <a:rPr lang="en-US" sz="3400" dirty="0">
                <a:solidFill>
                  <a:srgbClr val="FFFFFF"/>
                </a:solidFill>
              </a:rPr>
              <a:t> </a:t>
            </a:r>
            <a:r>
              <a:rPr lang="en-US" sz="3400" dirty="0" err="1">
                <a:solidFill>
                  <a:srgbClr val="FFFFFF"/>
                </a:solidFill>
              </a:rPr>
              <a:t>redazioni</a:t>
            </a:r>
            <a:r>
              <a:rPr lang="en-US" sz="3400" dirty="0">
                <a:solidFill>
                  <a:srgbClr val="FFFFFF"/>
                </a:solidFill>
              </a:rPr>
              <a:t>:</a:t>
            </a:r>
            <a:br>
              <a:rPr lang="en-US" sz="3400" dirty="0">
                <a:solidFill>
                  <a:srgbClr val="FFFFFF"/>
                </a:solidFill>
              </a:rPr>
            </a:br>
            <a:r>
              <a:rPr lang="en-US" sz="3400" dirty="0" err="1">
                <a:solidFill>
                  <a:srgbClr val="FFFFFF"/>
                </a:solidFill>
              </a:rPr>
              <a:t>Telegiornale</a:t>
            </a:r>
            <a:r>
              <a:rPr lang="en-US" sz="3400" dirty="0">
                <a:solidFill>
                  <a:srgbClr val="FFFFFF"/>
                </a:solidFill>
              </a:rPr>
              <a:t> con avatar</a:t>
            </a:r>
          </a:p>
        </p:txBody>
      </p:sp>
      <p:pic>
        <p:nvPicPr>
          <p:cNvPr id="8" name="Immagine 7">
            <a:extLst>
              <a:ext uri="{FF2B5EF4-FFF2-40B4-BE49-F238E27FC236}">
                <a16:creationId xmlns:a16="http://schemas.microsoft.com/office/drawing/2014/main" id="{E9B3FDA7-E3BE-ADD2-6DB7-2ED31C7877D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90728" y="308496"/>
            <a:ext cx="5490858" cy="2950288"/>
          </a:xfrm>
          <a:prstGeom prst="rect">
            <a:avLst/>
          </a:prstGeom>
        </p:spPr>
      </p:pic>
      <p:pic>
        <p:nvPicPr>
          <p:cNvPr id="12" name="Immagine 11">
            <a:extLst>
              <a:ext uri="{FF2B5EF4-FFF2-40B4-BE49-F238E27FC236}">
                <a16:creationId xmlns:a16="http://schemas.microsoft.com/office/drawing/2014/main" id="{84ED8665-E661-612C-2C31-24D31D9A7A8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90728" y="3609442"/>
            <a:ext cx="5533449" cy="28978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036566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4" name="Rectangle 13">
            <a:extLst>
              <a:ext uri="{FF2B5EF4-FFF2-40B4-BE49-F238E27FC236}">
                <a16:creationId xmlns:a16="http://schemas.microsoft.com/office/drawing/2014/main" id="{9CB95732-565A-4D2C-A3AB-CC460C0D382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77F1AF47-AE98-4034-BD91-1976FA4D9C4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417539" y="1417538"/>
            <a:ext cx="6875818" cy="4040744"/>
          </a:xfrm>
          <a:prstGeom prst="rect">
            <a:avLst/>
          </a:prstGeom>
          <a:gradFill>
            <a:gsLst>
              <a:gs pos="11000">
                <a:srgbClr val="000000"/>
              </a:gs>
              <a:gs pos="100000">
                <a:schemeClr val="accent1">
                  <a:lumMod val="75000"/>
                </a:schemeClr>
              </a:gs>
            </a:gsLst>
            <a:lin ang="18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8EC0EE2B-2029-48DD-893D-F528E651B07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57200" y="8482"/>
            <a:ext cx="3568276" cy="6858000"/>
          </a:xfrm>
          <a:prstGeom prst="rect">
            <a:avLst/>
          </a:prstGeom>
          <a:gradFill>
            <a:gsLst>
              <a:gs pos="0">
                <a:schemeClr val="accent1">
                  <a:alpha val="32000"/>
                </a:schemeClr>
              </a:gs>
              <a:gs pos="70000">
                <a:srgbClr val="000000">
                  <a:alpha val="0"/>
                </a:srgbClr>
              </a:gs>
            </a:gsLst>
            <a:lin ang="6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45AE1D08-1ED1-4F59-B42F-4D8EA33DC8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6097846">
            <a:off x="-747355" y="1201312"/>
            <a:ext cx="4808302" cy="4088666"/>
          </a:xfrm>
          <a:custGeom>
            <a:avLst/>
            <a:gdLst>
              <a:gd name="connsiteX0" fmla="*/ 48844 w 4808302"/>
              <a:gd name="connsiteY0" fmla="*/ 2888671 h 4088666"/>
              <a:gd name="connsiteX1" fmla="*/ 0 w 4808302"/>
              <a:gd name="connsiteY1" fmla="*/ 2404151 h 4088666"/>
              <a:gd name="connsiteX2" fmla="*/ 2404151 w 4808302"/>
              <a:gd name="connsiteY2" fmla="*/ 0 h 4088666"/>
              <a:gd name="connsiteX3" fmla="*/ 4808302 w 4808302"/>
              <a:gd name="connsiteY3" fmla="*/ 2404151 h 4088666"/>
              <a:gd name="connsiteX4" fmla="*/ 4700216 w 4808302"/>
              <a:gd name="connsiteY4" fmla="*/ 3119072 h 4088666"/>
              <a:gd name="connsiteX5" fmla="*/ 4643143 w 4808302"/>
              <a:gd name="connsiteY5" fmla="*/ 3275009 h 4088666"/>
              <a:gd name="connsiteX6" fmla="*/ 690093 w 4808302"/>
              <a:gd name="connsiteY6" fmla="*/ 4088666 h 4088666"/>
              <a:gd name="connsiteX7" fmla="*/ 548991 w 4808302"/>
              <a:gd name="connsiteY7" fmla="*/ 3933414 h 4088666"/>
              <a:gd name="connsiteX8" fmla="*/ 48844 w 4808302"/>
              <a:gd name="connsiteY8" fmla="*/ 2888671 h 40886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808302" h="4088666">
                <a:moveTo>
                  <a:pt x="48844" y="2888671"/>
                </a:moveTo>
                <a:cubicBezTo>
                  <a:pt x="16818" y="2732167"/>
                  <a:pt x="0" y="2570123"/>
                  <a:pt x="0" y="2404151"/>
                </a:cubicBezTo>
                <a:cubicBezTo>
                  <a:pt x="0" y="1076375"/>
                  <a:pt x="1076375" y="0"/>
                  <a:pt x="2404151" y="0"/>
                </a:cubicBezTo>
                <a:cubicBezTo>
                  <a:pt x="3731927" y="0"/>
                  <a:pt x="4808302" y="1076375"/>
                  <a:pt x="4808302" y="2404151"/>
                </a:cubicBezTo>
                <a:cubicBezTo>
                  <a:pt x="4808302" y="2653109"/>
                  <a:pt x="4770461" y="2893229"/>
                  <a:pt x="4700216" y="3119072"/>
                </a:cubicBezTo>
                <a:lnTo>
                  <a:pt x="4643143" y="3275009"/>
                </a:lnTo>
                <a:lnTo>
                  <a:pt x="690093" y="4088666"/>
                </a:lnTo>
                <a:lnTo>
                  <a:pt x="548991" y="3933414"/>
                </a:lnTo>
                <a:cubicBezTo>
                  <a:pt x="304015" y="3636572"/>
                  <a:pt x="128908" y="3279932"/>
                  <a:pt x="48844" y="2888671"/>
                </a:cubicBezTo>
                <a:close/>
              </a:path>
            </a:pathLst>
          </a:custGeom>
          <a:gradFill>
            <a:gsLst>
              <a:gs pos="39000">
                <a:schemeClr val="accent1">
                  <a:lumMod val="60000"/>
                  <a:lumOff val="40000"/>
                  <a:alpha val="0"/>
                </a:schemeClr>
              </a:gs>
              <a:gs pos="100000">
                <a:schemeClr val="accent1">
                  <a:lumMod val="75000"/>
                  <a:alpha val="26000"/>
                </a:schemeClr>
              </a:gs>
            </a:gsLst>
            <a:lin ang="16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9A79B912-88EA-4640-BDEB-51B3B11A026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>
            <a:off x="-159565" y="2659404"/>
            <a:ext cx="4355594" cy="4040742"/>
          </a:xfrm>
          <a:prstGeom prst="rect">
            <a:avLst/>
          </a:prstGeom>
          <a:gradFill>
            <a:gsLst>
              <a:gs pos="0">
                <a:schemeClr val="accent1">
                  <a:alpha val="24000"/>
                </a:schemeClr>
              </a:gs>
              <a:gs pos="100000">
                <a:schemeClr val="accent1">
                  <a:lumMod val="50000"/>
                  <a:alpha val="0"/>
                </a:schemeClr>
              </a:gs>
            </a:gsLst>
            <a:lin ang="11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olo 1">
            <a:extLst>
              <a:ext uri="{FF2B5EF4-FFF2-40B4-BE49-F238E27FC236}">
                <a16:creationId xmlns:a16="http://schemas.microsoft.com/office/drawing/2014/main" id="{0AAACCE6-59EA-95F8-B7DD-A6F7E17C8C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2180" y="2862471"/>
            <a:ext cx="3041803" cy="2907802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z="3400" dirty="0">
                <a:solidFill>
                  <a:srgbClr val="FFFFFF"/>
                </a:solidFill>
              </a:rPr>
              <a:t>Come </a:t>
            </a:r>
            <a:r>
              <a:rPr lang="en-US" sz="3400" dirty="0" err="1">
                <a:solidFill>
                  <a:srgbClr val="FFFFFF"/>
                </a:solidFill>
              </a:rPr>
              <a:t>si</a:t>
            </a:r>
            <a:r>
              <a:rPr lang="en-US" sz="3400" dirty="0">
                <a:solidFill>
                  <a:srgbClr val="FFFFFF"/>
                </a:solidFill>
              </a:rPr>
              <a:t> </a:t>
            </a:r>
            <a:r>
              <a:rPr lang="en-US" sz="3400" dirty="0" err="1">
                <a:solidFill>
                  <a:srgbClr val="FFFFFF"/>
                </a:solidFill>
              </a:rPr>
              <a:t>usa</a:t>
            </a:r>
            <a:r>
              <a:rPr lang="en-US" sz="3400" dirty="0">
                <a:solidFill>
                  <a:srgbClr val="FFFFFF"/>
                </a:solidFill>
              </a:rPr>
              <a:t> </a:t>
            </a:r>
            <a:r>
              <a:rPr lang="en-US" sz="3400" dirty="0" err="1">
                <a:solidFill>
                  <a:srgbClr val="FFFFFF"/>
                </a:solidFill>
              </a:rPr>
              <a:t>l’IA</a:t>
            </a:r>
            <a:r>
              <a:rPr lang="en-US" sz="3400" dirty="0">
                <a:solidFill>
                  <a:srgbClr val="FFFFFF"/>
                </a:solidFill>
              </a:rPr>
              <a:t> </a:t>
            </a:r>
            <a:r>
              <a:rPr lang="en-US" sz="3400" dirty="0" err="1">
                <a:solidFill>
                  <a:srgbClr val="FFFFFF"/>
                </a:solidFill>
              </a:rPr>
              <a:t>nelle</a:t>
            </a:r>
            <a:r>
              <a:rPr lang="en-US" sz="3400" dirty="0">
                <a:solidFill>
                  <a:srgbClr val="FFFFFF"/>
                </a:solidFill>
              </a:rPr>
              <a:t> </a:t>
            </a:r>
            <a:r>
              <a:rPr lang="en-US" sz="3400" dirty="0" err="1">
                <a:solidFill>
                  <a:srgbClr val="FFFFFF"/>
                </a:solidFill>
              </a:rPr>
              <a:t>redazioni</a:t>
            </a:r>
            <a:r>
              <a:rPr lang="en-US" sz="3400" dirty="0">
                <a:solidFill>
                  <a:srgbClr val="FFFFFF"/>
                </a:solidFill>
              </a:rPr>
              <a:t>:</a:t>
            </a:r>
            <a:br>
              <a:rPr lang="en-US" sz="3400" dirty="0">
                <a:solidFill>
                  <a:srgbClr val="FFFFFF"/>
                </a:solidFill>
              </a:rPr>
            </a:br>
            <a:r>
              <a:rPr lang="en-US" sz="3400" dirty="0" err="1">
                <a:solidFill>
                  <a:srgbClr val="FFFFFF"/>
                </a:solidFill>
              </a:rPr>
              <a:t>Telegiornale</a:t>
            </a:r>
            <a:r>
              <a:rPr lang="en-US" sz="3400" dirty="0">
                <a:solidFill>
                  <a:srgbClr val="FFFFFF"/>
                </a:solidFill>
              </a:rPr>
              <a:t> con avatar</a:t>
            </a:r>
          </a:p>
        </p:txBody>
      </p:sp>
      <p:pic>
        <p:nvPicPr>
          <p:cNvPr id="5" name="Immagine 4">
            <a:extLst>
              <a:ext uri="{FF2B5EF4-FFF2-40B4-BE49-F238E27FC236}">
                <a16:creationId xmlns:a16="http://schemas.microsoft.com/office/drawing/2014/main" id="{0E3BE626-4624-4834-CBBC-45AF0B660E3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39624" y="1067848"/>
            <a:ext cx="8024284" cy="4355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119743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4" name="Rectangle 13">
            <a:extLst>
              <a:ext uri="{FF2B5EF4-FFF2-40B4-BE49-F238E27FC236}">
                <a16:creationId xmlns:a16="http://schemas.microsoft.com/office/drawing/2014/main" id="{9CB95732-565A-4D2C-A3AB-CC460C0D382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77F1AF47-AE98-4034-BD91-1976FA4D9C4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417539" y="1417538"/>
            <a:ext cx="6875818" cy="4040744"/>
          </a:xfrm>
          <a:prstGeom prst="rect">
            <a:avLst/>
          </a:prstGeom>
          <a:gradFill>
            <a:gsLst>
              <a:gs pos="11000">
                <a:srgbClr val="000000"/>
              </a:gs>
              <a:gs pos="100000">
                <a:schemeClr val="accent1">
                  <a:lumMod val="75000"/>
                </a:schemeClr>
              </a:gs>
            </a:gsLst>
            <a:lin ang="18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8EC0EE2B-2029-48DD-893D-F528E651B07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57200" y="8482"/>
            <a:ext cx="3568276" cy="6858000"/>
          </a:xfrm>
          <a:prstGeom prst="rect">
            <a:avLst/>
          </a:prstGeom>
          <a:gradFill>
            <a:gsLst>
              <a:gs pos="0">
                <a:schemeClr val="accent1">
                  <a:alpha val="32000"/>
                </a:schemeClr>
              </a:gs>
              <a:gs pos="70000">
                <a:srgbClr val="000000">
                  <a:alpha val="0"/>
                </a:srgbClr>
              </a:gs>
            </a:gsLst>
            <a:lin ang="6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45AE1D08-1ED1-4F59-B42F-4D8EA33DC8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6097846">
            <a:off x="-747355" y="1201312"/>
            <a:ext cx="4808302" cy="4088666"/>
          </a:xfrm>
          <a:custGeom>
            <a:avLst/>
            <a:gdLst>
              <a:gd name="connsiteX0" fmla="*/ 48844 w 4808302"/>
              <a:gd name="connsiteY0" fmla="*/ 2888671 h 4088666"/>
              <a:gd name="connsiteX1" fmla="*/ 0 w 4808302"/>
              <a:gd name="connsiteY1" fmla="*/ 2404151 h 4088666"/>
              <a:gd name="connsiteX2" fmla="*/ 2404151 w 4808302"/>
              <a:gd name="connsiteY2" fmla="*/ 0 h 4088666"/>
              <a:gd name="connsiteX3" fmla="*/ 4808302 w 4808302"/>
              <a:gd name="connsiteY3" fmla="*/ 2404151 h 4088666"/>
              <a:gd name="connsiteX4" fmla="*/ 4700216 w 4808302"/>
              <a:gd name="connsiteY4" fmla="*/ 3119072 h 4088666"/>
              <a:gd name="connsiteX5" fmla="*/ 4643143 w 4808302"/>
              <a:gd name="connsiteY5" fmla="*/ 3275009 h 4088666"/>
              <a:gd name="connsiteX6" fmla="*/ 690093 w 4808302"/>
              <a:gd name="connsiteY6" fmla="*/ 4088666 h 4088666"/>
              <a:gd name="connsiteX7" fmla="*/ 548991 w 4808302"/>
              <a:gd name="connsiteY7" fmla="*/ 3933414 h 4088666"/>
              <a:gd name="connsiteX8" fmla="*/ 48844 w 4808302"/>
              <a:gd name="connsiteY8" fmla="*/ 2888671 h 40886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808302" h="4088666">
                <a:moveTo>
                  <a:pt x="48844" y="2888671"/>
                </a:moveTo>
                <a:cubicBezTo>
                  <a:pt x="16818" y="2732167"/>
                  <a:pt x="0" y="2570123"/>
                  <a:pt x="0" y="2404151"/>
                </a:cubicBezTo>
                <a:cubicBezTo>
                  <a:pt x="0" y="1076375"/>
                  <a:pt x="1076375" y="0"/>
                  <a:pt x="2404151" y="0"/>
                </a:cubicBezTo>
                <a:cubicBezTo>
                  <a:pt x="3731927" y="0"/>
                  <a:pt x="4808302" y="1076375"/>
                  <a:pt x="4808302" y="2404151"/>
                </a:cubicBezTo>
                <a:cubicBezTo>
                  <a:pt x="4808302" y="2653109"/>
                  <a:pt x="4770461" y="2893229"/>
                  <a:pt x="4700216" y="3119072"/>
                </a:cubicBezTo>
                <a:lnTo>
                  <a:pt x="4643143" y="3275009"/>
                </a:lnTo>
                <a:lnTo>
                  <a:pt x="690093" y="4088666"/>
                </a:lnTo>
                <a:lnTo>
                  <a:pt x="548991" y="3933414"/>
                </a:lnTo>
                <a:cubicBezTo>
                  <a:pt x="304015" y="3636572"/>
                  <a:pt x="128908" y="3279932"/>
                  <a:pt x="48844" y="2888671"/>
                </a:cubicBezTo>
                <a:close/>
              </a:path>
            </a:pathLst>
          </a:custGeom>
          <a:gradFill>
            <a:gsLst>
              <a:gs pos="39000">
                <a:schemeClr val="accent1">
                  <a:lumMod val="60000"/>
                  <a:lumOff val="40000"/>
                  <a:alpha val="0"/>
                </a:schemeClr>
              </a:gs>
              <a:gs pos="100000">
                <a:schemeClr val="accent1">
                  <a:lumMod val="75000"/>
                  <a:alpha val="26000"/>
                </a:schemeClr>
              </a:gs>
            </a:gsLst>
            <a:lin ang="16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9A79B912-88EA-4640-BDEB-51B3B11A026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>
            <a:off x="-159565" y="2659404"/>
            <a:ext cx="4355594" cy="4040742"/>
          </a:xfrm>
          <a:prstGeom prst="rect">
            <a:avLst/>
          </a:prstGeom>
          <a:gradFill>
            <a:gsLst>
              <a:gs pos="0">
                <a:schemeClr val="accent1">
                  <a:alpha val="24000"/>
                </a:schemeClr>
              </a:gs>
              <a:gs pos="100000">
                <a:schemeClr val="accent1">
                  <a:lumMod val="50000"/>
                  <a:alpha val="0"/>
                </a:schemeClr>
              </a:gs>
            </a:gsLst>
            <a:lin ang="11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olo 1">
            <a:extLst>
              <a:ext uri="{FF2B5EF4-FFF2-40B4-BE49-F238E27FC236}">
                <a16:creationId xmlns:a16="http://schemas.microsoft.com/office/drawing/2014/main" id="{0AAACCE6-59EA-95F8-B7DD-A6F7E17C8C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2180" y="2862471"/>
            <a:ext cx="3041803" cy="2907802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z="3400" dirty="0">
                <a:solidFill>
                  <a:srgbClr val="FFFFFF"/>
                </a:solidFill>
              </a:rPr>
              <a:t>Come </a:t>
            </a:r>
            <a:r>
              <a:rPr lang="en-US" sz="3400" dirty="0" err="1">
                <a:solidFill>
                  <a:srgbClr val="FFFFFF"/>
                </a:solidFill>
              </a:rPr>
              <a:t>si</a:t>
            </a:r>
            <a:r>
              <a:rPr lang="en-US" sz="3400" dirty="0">
                <a:solidFill>
                  <a:srgbClr val="FFFFFF"/>
                </a:solidFill>
              </a:rPr>
              <a:t> </a:t>
            </a:r>
            <a:r>
              <a:rPr lang="en-US" sz="3400" dirty="0" err="1">
                <a:solidFill>
                  <a:srgbClr val="FFFFFF"/>
                </a:solidFill>
              </a:rPr>
              <a:t>usa</a:t>
            </a:r>
            <a:r>
              <a:rPr lang="en-US" sz="3400" dirty="0">
                <a:solidFill>
                  <a:srgbClr val="FFFFFF"/>
                </a:solidFill>
              </a:rPr>
              <a:t> </a:t>
            </a:r>
            <a:r>
              <a:rPr lang="en-US" sz="3400" dirty="0" err="1">
                <a:solidFill>
                  <a:srgbClr val="FFFFFF"/>
                </a:solidFill>
              </a:rPr>
              <a:t>l’IA</a:t>
            </a:r>
            <a:r>
              <a:rPr lang="en-US" sz="3400" dirty="0">
                <a:solidFill>
                  <a:srgbClr val="FFFFFF"/>
                </a:solidFill>
              </a:rPr>
              <a:t> </a:t>
            </a:r>
            <a:r>
              <a:rPr lang="en-US" sz="3400" dirty="0" err="1">
                <a:solidFill>
                  <a:srgbClr val="FFFFFF"/>
                </a:solidFill>
              </a:rPr>
              <a:t>nelle</a:t>
            </a:r>
            <a:r>
              <a:rPr lang="en-US" sz="3400" dirty="0">
                <a:solidFill>
                  <a:srgbClr val="FFFFFF"/>
                </a:solidFill>
              </a:rPr>
              <a:t> </a:t>
            </a:r>
            <a:r>
              <a:rPr lang="en-US" sz="3400" dirty="0" err="1">
                <a:solidFill>
                  <a:srgbClr val="FFFFFF"/>
                </a:solidFill>
              </a:rPr>
              <a:t>redazioni</a:t>
            </a:r>
            <a:r>
              <a:rPr lang="en-US" sz="3400" dirty="0">
                <a:solidFill>
                  <a:srgbClr val="FFFFFF"/>
                </a:solidFill>
              </a:rPr>
              <a:t>:</a:t>
            </a:r>
            <a:br>
              <a:rPr lang="en-US" sz="3400" dirty="0">
                <a:solidFill>
                  <a:srgbClr val="FFFFFF"/>
                </a:solidFill>
              </a:rPr>
            </a:br>
            <a:r>
              <a:rPr lang="en-US" sz="3400" dirty="0" err="1">
                <a:solidFill>
                  <a:srgbClr val="FFFFFF"/>
                </a:solidFill>
              </a:rPr>
              <a:t>inchieste</a:t>
            </a:r>
            <a:endParaRPr lang="en-US" sz="3400" dirty="0">
              <a:solidFill>
                <a:srgbClr val="FFFFFF"/>
              </a:solidFill>
            </a:endParaRPr>
          </a:p>
        </p:txBody>
      </p:sp>
      <p:pic>
        <p:nvPicPr>
          <p:cNvPr id="5" name="Immagine 4">
            <a:extLst>
              <a:ext uri="{FF2B5EF4-FFF2-40B4-BE49-F238E27FC236}">
                <a16:creationId xmlns:a16="http://schemas.microsoft.com/office/drawing/2014/main" id="{9F2A694F-4D7C-DA23-B6D7-CE97377BB55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70859" y="405068"/>
            <a:ext cx="2759208" cy="3995529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7" name="Immagine 6">
            <a:extLst>
              <a:ext uri="{FF2B5EF4-FFF2-40B4-BE49-F238E27FC236}">
                <a16:creationId xmlns:a16="http://schemas.microsoft.com/office/drawing/2014/main" id="{F03C78AF-3E32-75E5-5E2D-8AF85E55C83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68785" y="405069"/>
            <a:ext cx="2820861" cy="3995529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9" name="Immagine 8">
            <a:extLst>
              <a:ext uri="{FF2B5EF4-FFF2-40B4-BE49-F238E27FC236}">
                <a16:creationId xmlns:a16="http://schemas.microsoft.com/office/drawing/2014/main" id="{0DB5C35C-BF30-D976-3F98-11ABB89FE30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54614" y="4544264"/>
            <a:ext cx="5300247" cy="20327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41094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4" name="Rectangle 13">
            <a:extLst>
              <a:ext uri="{FF2B5EF4-FFF2-40B4-BE49-F238E27FC236}">
                <a16:creationId xmlns:a16="http://schemas.microsoft.com/office/drawing/2014/main" id="{9CB95732-565A-4D2C-A3AB-CC460C0D382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77F1AF47-AE98-4034-BD91-1976FA4D9C4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417539" y="1417538"/>
            <a:ext cx="6875818" cy="4040744"/>
          </a:xfrm>
          <a:prstGeom prst="rect">
            <a:avLst/>
          </a:prstGeom>
          <a:gradFill>
            <a:gsLst>
              <a:gs pos="11000">
                <a:srgbClr val="000000"/>
              </a:gs>
              <a:gs pos="100000">
                <a:schemeClr val="accent1">
                  <a:lumMod val="75000"/>
                </a:schemeClr>
              </a:gs>
            </a:gsLst>
            <a:lin ang="18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8EC0EE2B-2029-48DD-893D-F528E651B07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57200" y="8482"/>
            <a:ext cx="3568276" cy="6858000"/>
          </a:xfrm>
          <a:prstGeom prst="rect">
            <a:avLst/>
          </a:prstGeom>
          <a:gradFill>
            <a:gsLst>
              <a:gs pos="0">
                <a:schemeClr val="accent1">
                  <a:alpha val="32000"/>
                </a:schemeClr>
              </a:gs>
              <a:gs pos="70000">
                <a:srgbClr val="000000">
                  <a:alpha val="0"/>
                </a:srgbClr>
              </a:gs>
            </a:gsLst>
            <a:lin ang="6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45AE1D08-1ED1-4F59-B42F-4D8EA33DC8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6097846">
            <a:off x="-747355" y="1201312"/>
            <a:ext cx="4808302" cy="4088666"/>
          </a:xfrm>
          <a:custGeom>
            <a:avLst/>
            <a:gdLst>
              <a:gd name="connsiteX0" fmla="*/ 48844 w 4808302"/>
              <a:gd name="connsiteY0" fmla="*/ 2888671 h 4088666"/>
              <a:gd name="connsiteX1" fmla="*/ 0 w 4808302"/>
              <a:gd name="connsiteY1" fmla="*/ 2404151 h 4088666"/>
              <a:gd name="connsiteX2" fmla="*/ 2404151 w 4808302"/>
              <a:gd name="connsiteY2" fmla="*/ 0 h 4088666"/>
              <a:gd name="connsiteX3" fmla="*/ 4808302 w 4808302"/>
              <a:gd name="connsiteY3" fmla="*/ 2404151 h 4088666"/>
              <a:gd name="connsiteX4" fmla="*/ 4700216 w 4808302"/>
              <a:gd name="connsiteY4" fmla="*/ 3119072 h 4088666"/>
              <a:gd name="connsiteX5" fmla="*/ 4643143 w 4808302"/>
              <a:gd name="connsiteY5" fmla="*/ 3275009 h 4088666"/>
              <a:gd name="connsiteX6" fmla="*/ 690093 w 4808302"/>
              <a:gd name="connsiteY6" fmla="*/ 4088666 h 4088666"/>
              <a:gd name="connsiteX7" fmla="*/ 548991 w 4808302"/>
              <a:gd name="connsiteY7" fmla="*/ 3933414 h 4088666"/>
              <a:gd name="connsiteX8" fmla="*/ 48844 w 4808302"/>
              <a:gd name="connsiteY8" fmla="*/ 2888671 h 40886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808302" h="4088666">
                <a:moveTo>
                  <a:pt x="48844" y="2888671"/>
                </a:moveTo>
                <a:cubicBezTo>
                  <a:pt x="16818" y="2732167"/>
                  <a:pt x="0" y="2570123"/>
                  <a:pt x="0" y="2404151"/>
                </a:cubicBezTo>
                <a:cubicBezTo>
                  <a:pt x="0" y="1076375"/>
                  <a:pt x="1076375" y="0"/>
                  <a:pt x="2404151" y="0"/>
                </a:cubicBezTo>
                <a:cubicBezTo>
                  <a:pt x="3731927" y="0"/>
                  <a:pt x="4808302" y="1076375"/>
                  <a:pt x="4808302" y="2404151"/>
                </a:cubicBezTo>
                <a:cubicBezTo>
                  <a:pt x="4808302" y="2653109"/>
                  <a:pt x="4770461" y="2893229"/>
                  <a:pt x="4700216" y="3119072"/>
                </a:cubicBezTo>
                <a:lnTo>
                  <a:pt x="4643143" y="3275009"/>
                </a:lnTo>
                <a:lnTo>
                  <a:pt x="690093" y="4088666"/>
                </a:lnTo>
                <a:lnTo>
                  <a:pt x="548991" y="3933414"/>
                </a:lnTo>
                <a:cubicBezTo>
                  <a:pt x="304015" y="3636572"/>
                  <a:pt x="128908" y="3279932"/>
                  <a:pt x="48844" y="2888671"/>
                </a:cubicBezTo>
                <a:close/>
              </a:path>
            </a:pathLst>
          </a:custGeom>
          <a:gradFill>
            <a:gsLst>
              <a:gs pos="39000">
                <a:schemeClr val="accent1">
                  <a:lumMod val="60000"/>
                  <a:lumOff val="40000"/>
                  <a:alpha val="0"/>
                </a:schemeClr>
              </a:gs>
              <a:gs pos="100000">
                <a:schemeClr val="accent1">
                  <a:lumMod val="75000"/>
                  <a:alpha val="26000"/>
                </a:schemeClr>
              </a:gs>
            </a:gsLst>
            <a:lin ang="16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9A79B912-88EA-4640-BDEB-51B3B11A026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>
            <a:off x="-159565" y="2659404"/>
            <a:ext cx="4355594" cy="4040742"/>
          </a:xfrm>
          <a:prstGeom prst="rect">
            <a:avLst/>
          </a:prstGeom>
          <a:gradFill>
            <a:gsLst>
              <a:gs pos="0">
                <a:schemeClr val="accent1">
                  <a:alpha val="24000"/>
                </a:schemeClr>
              </a:gs>
              <a:gs pos="100000">
                <a:schemeClr val="accent1">
                  <a:lumMod val="50000"/>
                  <a:alpha val="0"/>
                </a:schemeClr>
              </a:gs>
            </a:gsLst>
            <a:lin ang="11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olo 1">
            <a:extLst>
              <a:ext uri="{FF2B5EF4-FFF2-40B4-BE49-F238E27FC236}">
                <a16:creationId xmlns:a16="http://schemas.microsoft.com/office/drawing/2014/main" id="{0AAACCE6-59EA-95F8-B7DD-A6F7E17C8C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2180" y="2862471"/>
            <a:ext cx="3041803" cy="2907802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z="3400" dirty="0">
                <a:solidFill>
                  <a:srgbClr val="FFFFFF"/>
                </a:solidFill>
              </a:rPr>
              <a:t>Come </a:t>
            </a:r>
            <a:r>
              <a:rPr lang="en-US" sz="3400" dirty="0" err="1">
                <a:solidFill>
                  <a:srgbClr val="FFFFFF"/>
                </a:solidFill>
              </a:rPr>
              <a:t>si</a:t>
            </a:r>
            <a:r>
              <a:rPr lang="en-US" sz="3400" dirty="0">
                <a:solidFill>
                  <a:srgbClr val="FFFFFF"/>
                </a:solidFill>
              </a:rPr>
              <a:t> </a:t>
            </a:r>
            <a:r>
              <a:rPr lang="en-US" sz="3400" dirty="0" err="1">
                <a:solidFill>
                  <a:srgbClr val="FFFFFF"/>
                </a:solidFill>
              </a:rPr>
              <a:t>usa</a:t>
            </a:r>
            <a:r>
              <a:rPr lang="en-US" sz="3400" dirty="0">
                <a:solidFill>
                  <a:srgbClr val="FFFFFF"/>
                </a:solidFill>
              </a:rPr>
              <a:t> </a:t>
            </a:r>
            <a:r>
              <a:rPr lang="en-US" sz="3400" dirty="0" err="1">
                <a:solidFill>
                  <a:srgbClr val="FFFFFF"/>
                </a:solidFill>
              </a:rPr>
              <a:t>l’IA</a:t>
            </a:r>
            <a:r>
              <a:rPr lang="en-US" sz="3400" dirty="0">
                <a:solidFill>
                  <a:srgbClr val="FFFFFF"/>
                </a:solidFill>
              </a:rPr>
              <a:t> </a:t>
            </a:r>
            <a:r>
              <a:rPr lang="en-US" sz="3400" dirty="0" err="1">
                <a:solidFill>
                  <a:srgbClr val="FFFFFF"/>
                </a:solidFill>
              </a:rPr>
              <a:t>nelle</a:t>
            </a:r>
            <a:r>
              <a:rPr lang="en-US" sz="3400" dirty="0">
                <a:solidFill>
                  <a:srgbClr val="FFFFFF"/>
                </a:solidFill>
              </a:rPr>
              <a:t> </a:t>
            </a:r>
            <a:r>
              <a:rPr lang="en-US" sz="3400" dirty="0" err="1">
                <a:solidFill>
                  <a:srgbClr val="FFFFFF"/>
                </a:solidFill>
              </a:rPr>
              <a:t>redazioni</a:t>
            </a:r>
            <a:r>
              <a:rPr lang="en-US" sz="3400" dirty="0">
                <a:solidFill>
                  <a:srgbClr val="FFFFFF"/>
                </a:solidFill>
              </a:rPr>
              <a:t>:</a:t>
            </a:r>
            <a:br>
              <a:rPr lang="en-US" sz="3400" dirty="0">
                <a:solidFill>
                  <a:srgbClr val="FFFFFF"/>
                </a:solidFill>
              </a:rPr>
            </a:br>
            <a:r>
              <a:rPr lang="en-US" sz="3400" dirty="0" err="1">
                <a:solidFill>
                  <a:srgbClr val="FFFFFF"/>
                </a:solidFill>
              </a:rPr>
              <a:t>inchieste</a:t>
            </a:r>
            <a:endParaRPr lang="en-US" sz="3400" dirty="0">
              <a:solidFill>
                <a:srgbClr val="FFFFFF"/>
              </a:solidFill>
            </a:endParaRPr>
          </a:p>
        </p:txBody>
      </p:sp>
      <p:pic>
        <p:nvPicPr>
          <p:cNvPr id="4" name="Immagine 3">
            <a:extLst>
              <a:ext uri="{FF2B5EF4-FFF2-40B4-BE49-F238E27FC236}">
                <a16:creationId xmlns:a16="http://schemas.microsoft.com/office/drawing/2014/main" id="{406BBB66-955A-6D33-6751-D36F4614813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08077" y="234122"/>
            <a:ext cx="5565281" cy="3899087"/>
          </a:xfrm>
          <a:prstGeom prst="rect">
            <a:avLst/>
          </a:prstGeom>
        </p:spPr>
      </p:pic>
      <p:pic>
        <p:nvPicPr>
          <p:cNvPr id="8" name="Immagine 7">
            <a:extLst>
              <a:ext uri="{FF2B5EF4-FFF2-40B4-BE49-F238E27FC236}">
                <a16:creationId xmlns:a16="http://schemas.microsoft.com/office/drawing/2014/main" id="{4CAB4376-DA6B-1F56-28E6-6852D81886D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01040" y="4018759"/>
            <a:ext cx="3247911" cy="2605119"/>
          </a:xfrm>
          <a:prstGeom prst="rect">
            <a:avLst/>
          </a:prstGeom>
        </p:spPr>
      </p:pic>
      <p:pic>
        <p:nvPicPr>
          <p:cNvPr id="11" name="Immagine 10">
            <a:extLst>
              <a:ext uri="{FF2B5EF4-FFF2-40B4-BE49-F238E27FC236}">
                <a16:creationId xmlns:a16="http://schemas.microsoft.com/office/drawing/2014/main" id="{BED529D4-9717-BAC2-278C-908D9988781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95955" y="3798749"/>
            <a:ext cx="3672502" cy="23289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9253347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178</TotalTime>
  <Words>277</Words>
  <Application>Microsoft Office PowerPoint</Application>
  <PresentationFormat>Widescreen</PresentationFormat>
  <Paragraphs>31</Paragraphs>
  <Slides>14</Slides>
  <Notes>0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3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14</vt:i4>
      </vt:variant>
    </vt:vector>
  </HeadingPairs>
  <TitlesOfParts>
    <vt:vector size="18" baseType="lpstr">
      <vt:lpstr>Arial</vt:lpstr>
      <vt:lpstr>Calibri</vt:lpstr>
      <vt:lpstr>Calibri Light</vt:lpstr>
      <vt:lpstr>Tema di Office</vt:lpstr>
      <vt:lpstr>Presentazione standard di PowerPoint</vt:lpstr>
      <vt:lpstr>Andrea Carobene</vt:lpstr>
      <vt:lpstr>Come si usa l’IA nelle redazioni: Creazione di una newsletter automatizzata</vt:lpstr>
      <vt:lpstr>Come si usa l’IA nelle redazioni: Creazione di una newsletter automatizzata</vt:lpstr>
      <vt:lpstr>Come si usa l’IA nelle redazioni: Creazione di una newsletter automatizzata</vt:lpstr>
      <vt:lpstr>Come si usa l’IA nelle redazioni: Telegiornale con avatar</vt:lpstr>
      <vt:lpstr>Come si usa l’IA nelle redazioni: Telegiornale con avatar</vt:lpstr>
      <vt:lpstr>Come si usa l’IA nelle redazioni: inchieste</vt:lpstr>
      <vt:lpstr>Come si usa l’IA nelle redazioni: inchieste</vt:lpstr>
      <vt:lpstr>Come si usa l’IA nelle redazioni: raccolta e analisi informazioni</vt:lpstr>
      <vt:lpstr>Dallo  human in the loop  al  giornalista in the loop</vt:lpstr>
      <vt:lpstr>Dallo  human in the loop  al  giornalista in the loop</vt:lpstr>
      <vt:lpstr>Una conclusione</vt:lpstr>
      <vt:lpstr>Presentazione standard di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Easywork Italia</dc:creator>
  <cp:lastModifiedBy>Easywork Italia</cp:lastModifiedBy>
  <cp:revision>8</cp:revision>
  <dcterms:created xsi:type="dcterms:W3CDTF">2025-06-27T09:54:48Z</dcterms:created>
  <dcterms:modified xsi:type="dcterms:W3CDTF">2025-07-01T09:33:52Z</dcterms:modified>
</cp:coreProperties>
</file>