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Lato"/>
      <p:bold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bold.fntdata"/><Relationship Id="rId14" Type="http://schemas.openxmlformats.org/officeDocument/2006/relationships/slide" Target="slides/slide9.xml"/><Relationship Id="rId16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249ee962e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249ee962e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346f6b158e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3346f6b158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58f2baea04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58f2baea04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6c80d3811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6c80d3811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6c80d38111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36c80d3811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e3f5fa787d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e3f5fa787d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e3f5fa787d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e3f5fa787d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6c80d3811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6c80d3811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8b44df043_0_70:notes"/>
          <p:cNvSpPr txBox="1"/>
          <p:nvPr>
            <p:ph idx="1" type="body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358b44df043_0_70:notes"/>
          <p:cNvSpPr/>
          <p:nvPr>
            <p:ph idx="2" type="sldImg"/>
          </p:nvPr>
        </p:nvSpPr>
        <p:spPr>
          <a:xfrm>
            <a:off x="1885950" y="1143000"/>
            <a:ext cx="3086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57172" y="205014"/>
            <a:ext cx="82287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57172" y="1203631"/>
            <a:ext cx="8228700" cy="29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1200"/>
              </a:spcBef>
              <a:spcAft>
                <a:spcPts val="12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_CENTERED">
  <p:cSld name="TITLE + TEXT_CENTERED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idx="1" type="body"/>
          </p:nvPr>
        </p:nvSpPr>
        <p:spPr>
          <a:xfrm>
            <a:off x="571500" y="353136"/>
            <a:ext cx="8001000" cy="269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228600" lvl="0" marL="457200" rtl="0" algn="ctr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b="1" i="0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2pPr>
            <a:lvl3pPr indent="-228600" lvl="2" marL="1371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3pPr>
            <a:lvl4pPr indent="-228600" lvl="3" marL="18288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4pPr>
            <a:lvl5pPr indent="-228600" lvl="4" marL="2286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251520" y="4855526"/>
            <a:ext cx="378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4382692" y="677148"/>
            <a:ext cx="393600" cy="86100"/>
          </a:xfrm>
          <a:prstGeom prst="rect">
            <a:avLst/>
          </a:prstGeom>
          <a:solidFill>
            <a:srgbClr val="FEDD0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A59"/>
              </a:buClr>
              <a:buSzPts val="1900"/>
              <a:buFont typeface="Times New Roman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571500" y="954400"/>
            <a:ext cx="8001000" cy="1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A667F"/>
              </a:buClr>
              <a:buSzPts val="1100"/>
              <a:buNone/>
              <a:defRPr sz="1100"/>
            </a:lvl1pPr>
            <a:lvl2pPr indent="-228600" lvl="1" marL="9144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2pPr>
            <a:lvl3pPr indent="-228600" lvl="2" marL="1371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3pPr>
            <a:lvl4pPr indent="-228600" lvl="3" marL="18288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4pPr>
            <a:lvl5pPr indent="-228600" lvl="4" marL="22860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A667F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olo titolo">
  <p:cSld name="2_Solo titolo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4382692" y="677148"/>
            <a:ext cx="393600" cy="86100"/>
          </a:xfrm>
          <a:prstGeom prst="rect">
            <a:avLst/>
          </a:prstGeom>
          <a:solidFill>
            <a:srgbClr val="FEDD0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Google Shape;60;p15"/>
          <p:cNvSpPr txBox="1"/>
          <p:nvPr>
            <p:ph type="title"/>
          </p:nvPr>
        </p:nvSpPr>
        <p:spPr>
          <a:xfrm>
            <a:off x="628650" y="273844"/>
            <a:ext cx="78867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1" i="0" sz="18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XT + IMG">
  <p:cSld name="2_TEXT + IMG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idx="12" type="sldNum"/>
          </p:nvPr>
        </p:nvSpPr>
        <p:spPr>
          <a:xfrm>
            <a:off x="8251520" y="4855526"/>
            <a:ext cx="378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3" name="Google Shape;63;p16"/>
          <p:cNvSpPr/>
          <p:nvPr/>
        </p:nvSpPr>
        <p:spPr>
          <a:xfrm>
            <a:off x="571500" y="1699043"/>
            <a:ext cx="393600" cy="86100"/>
          </a:xfrm>
          <a:prstGeom prst="rect">
            <a:avLst/>
          </a:prstGeom>
          <a:solidFill>
            <a:srgbClr val="FEDD0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A59"/>
              </a:buClr>
              <a:buSzPts val="1900"/>
              <a:buFont typeface="Times New Roman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575606" y="2007365"/>
            <a:ext cx="5830800" cy="28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A667F"/>
              </a:buClr>
              <a:buSzPts val="1100"/>
              <a:buFont typeface="Arial"/>
              <a:buChar char="•"/>
              <a:defRPr sz="1100"/>
            </a:lvl1pPr>
            <a:lvl2pPr indent="-285750" lvl="1" marL="9144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900"/>
              <a:buFont typeface="Arial"/>
              <a:buChar char="•"/>
              <a:defRPr sz="900"/>
            </a:lvl2pPr>
            <a:lvl3pPr indent="-285750" lvl="2" marL="13716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900"/>
              <a:buFont typeface="Arial"/>
              <a:buChar char="•"/>
              <a:defRPr/>
            </a:lvl3pPr>
            <a:lvl4pPr indent="-317500" lvl="3" marL="18288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6"/>
          <p:cNvSpPr txBox="1"/>
          <p:nvPr/>
        </p:nvSpPr>
        <p:spPr>
          <a:xfrm>
            <a:off x="469800" y="4855526"/>
            <a:ext cx="1614600" cy="179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A59"/>
              </a:buClr>
              <a:buSzPts val="1100"/>
              <a:buFont typeface="Times New Roman"/>
              <a:buNone/>
            </a:pPr>
            <a:r>
              <a:t/>
            </a:r>
            <a:endParaRPr b="0" i="0" sz="1100" u="none" cap="none" strike="noStrike">
              <a:solidFill>
                <a:srgbClr val="57648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6"/>
          <p:cNvSpPr txBox="1"/>
          <p:nvPr/>
        </p:nvSpPr>
        <p:spPr>
          <a:xfrm>
            <a:off x="8251520" y="4855526"/>
            <a:ext cx="378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600"/>
              <a:buFont typeface="Arial"/>
              <a:buNone/>
            </a:pPr>
            <a:fld id="{00000000-1234-1234-1234-123412341234}" type="slidenum">
              <a:rPr b="0" i="0" lang="en-GB" sz="6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600" u="none" cap="none" strike="noStrike">
              <a:solidFill>
                <a:srgbClr val="8590A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" showMasterSp="0">
  <p:cSld name="Cover Blu"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type="title"/>
          </p:nvPr>
        </p:nvSpPr>
        <p:spPr>
          <a:xfrm>
            <a:off x="685801" y="860612"/>
            <a:ext cx="5935800" cy="17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27000" lIns="27000" spcFirstLastPara="1" rIns="27000" wrap="square" tIns="2700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100"/>
              <a:buFont typeface="Arial"/>
              <a:buNone/>
              <a:defRPr b="1" i="0" sz="41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2pPr>
            <a:lvl3pPr lvl="2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3pPr>
            <a:lvl4pPr lvl="3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4pPr>
            <a:lvl5pPr lvl="4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5pPr>
            <a:lvl6pPr lvl="5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6pPr>
            <a:lvl7pPr lvl="6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7pPr>
            <a:lvl8pPr lvl="7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8pPr>
            <a:lvl9pPr lvl="8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3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685801" y="2953233"/>
            <a:ext cx="4306500" cy="6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27000" lIns="27000" spcFirstLastPara="1" rIns="27000" wrap="square" tIns="270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Arial"/>
              <a:buNone/>
              <a:defRPr b="0" i="0" sz="15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None/>
              <a:defRPr sz="1500"/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None/>
              <a:defRPr sz="1500"/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None/>
              <a:defRPr sz="1500"/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Lato"/>
              <a:buNone/>
              <a:defRPr sz="1500"/>
            </a:lvl5pPr>
            <a:lvl6pPr indent="-336550" lvl="5" marL="2743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9pPr>
          </a:lstStyle>
          <a:p/>
        </p:txBody>
      </p:sp>
      <p:sp>
        <p:nvSpPr>
          <p:cNvPr id="70" name="Google Shape;70;p17"/>
          <p:cNvSpPr/>
          <p:nvPr/>
        </p:nvSpPr>
        <p:spPr>
          <a:xfrm>
            <a:off x="0" y="514350"/>
            <a:ext cx="514200" cy="114300"/>
          </a:xfrm>
          <a:prstGeom prst="rect">
            <a:avLst/>
          </a:prstGeom>
          <a:solidFill>
            <a:srgbClr val="F9DD4B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venir"/>
              <a:buNone/>
            </a:pPr>
            <a:r>
              <a:t/>
            </a:r>
            <a:endParaRPr b="1" i="0" sz="1200" u="none" cap="none" strike="noStrike">
              <a:solidFill>
                <a:srgbClr val="0F1F58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680660" y="4461868"/>
            <a:ext cx="1770600" cy="1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27000" lIns="27000" spcFirstLastPara="1" rIns="27000" wrap="square" tIns="270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2pPr>
            <a:lvl3pPr indent="-336550" lvl="2" marL="13716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3pPr>
            <a:lvl4pPr indent="-336550" lvl="3" marL="18288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  <a:defRPr/>
            </a:lvl4pPr>
            <a:lvl5pPr indent="-336550" lvl="4" marL="22860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5pPr>
            <a:lvl6pPr indent="-336550" lvl="5" marL="2743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3" type="body"/>
          </p:nvPr>
        </p:nvSpPr>
        <p:spPr>
          <a:xfrm>
            <a:off x="680660" y="4676351"/>
            <a:ext cx="1770600" cy="1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27000" lIns="27000" spcFirstLastPara="1" rIns="27000" wrap="square" tIns="270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2pPr>
            <a:lvl3pPr indent="-336550" lvl="2" marL="13716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3pPr>
            <a:lvl4pPr indent="-336550" lvl="3" marL="18288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  <a:defRPr/>
            </a:lvl4pPr>
            <a:lvl5pPr indent="-336550" lvl="4" marL="22860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5pPr>
            <a:lvl6pPr indent="-336550" lvl="5" marL="2743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9pPr>
          </a:lstStyle>
          <a:p/>
        </p:txBody>
      </p:sp>
      <p:sp>
        <p:nvSpPr>
          <p:cNvPr id="73" name="Google Shape;73;p17"/>
          <p:cNvSpPr txBox="1"/>
          <p:nvPr/>
        </p:nvSpPr>
        <p:spPr>
          <a:xfrm rot="-5400000">
            <a:off x="-446838" y="4463805"/>
            <a:ext cx="1160400" cy="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590AD"/>
              </a:buClr>
              <a:buSzPts val="400"/>
              <a:buFont typeface="Arial"/>
              <a:buNone/>
            </a:pPr>
            <a:r>
              <a:rPr b="0" i="0" lang="en-GB" sz="400" u="none" cap="none" strike="noStrike">
                <a:solidFill>
                  <a:srgbClr val="8590AD"/>
                </a:solidFill>
                <a:latin typeface="Arial"/>
                <a:ea typeface="Arial"/>
                <a:cs typeface="Arial"/>
                <a:sym typeface="Arial"/>
              </a:rPr>
              <a:t>copyright © Cefriel  – All rights reserved </a:t>
            </a:r>
            <a:endParaRPr b="0" i="0" sz="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032295" y="3873337"/>
            <a:ext cx="1637846" cy="96201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/>
          <p:nvPr>
            <p:ph idx="4" type="body"/>
          </p:nvPr>
        </p:nvSpPr>
        <p:spPr>
          <a:xfrm>
            <a:off x="680660" y="4247384"/>
            <a:ext cx="2055900" cy="1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27000" lIns="27000" spcFirstLastPara="1" rIns="27000" wrap="square" tIns="270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  <a:defRPr b="0" i="0" sz="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2pPr>
            <a:lvl3pPr indent="-336550" lvl="2" marL="13716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3pPr>
            <a:lvl4pPr indent="-336550" lvl="3" marL="18288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  <a:defRPr/>
            </a:lvl4pPr>
            <a:lvl5pPr indent="-336550" lvl="4" marL="22860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5pPr>
            <a:lvl6pPr indent="-336550" lvl="5" marL="2743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6pPr>
            <a:lvl7pPr indent="-336550" lvl="6" marL="32004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  <a:defRPr/>
            </a:lvl7pPr>
            <a:lvl8pPr indent="-336550" lvl="7" marL="36576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  <a:defRPr/>
            </a:lvl8pPr>
            <a:lvl9pPr indent="-336550" lvl="8" marL="41148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700"/>
              <a:buChar char="■"/>
              <a:defRPr/>
            </a:lvl9pPr>
          </a:lstStyle>
          <a:p/>
        </p:txBody>
      </p:sp>
      <p:sp>
        <p:nvSpPr>
          <p:cNvPr id="76" name="Google Shape;76;p17"/>
          <p:cNvSpPr/>
          <p:nvPr>
            <p:ph idx="5" type="pic"/>
          </p:nvPr>
        </p:nvSpPr>
        <p:spPr>
          <a:xfrm>
            <a:off x="5609119" y="4115369"/>
            <a:ext cx="1208400" cy="4953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77" name="Google Shape;77;p17"/>
          <p:cNvGrpSpPr/>
          <p:nvPr/>
        </p:nvGrpSpPr>
        <p:grpSpPr>
          <a:xfrm>
            <a:off x="9176948" y="335831"/>
            <a:ext cx="1567119" cy="4659949"/>
            <a:chOff x="12237562" y="447774"/>
            <a:chExt cx="2089771" cy="6213266"/>
          </a:xfrm>
        </p:grpSpPr>
        <p:sp>
          <p:nvSpPr>
            <p:cNvPr id="78" name="Google Shape;78;p17"/>
            <p:cNvSpPr/>
            <p:nvPr/>
          </p:nvSpPr>
          <p:spPr>
            <a:xfrm>
              <a:off x="12452994" y="2930463"/>
              <a:ext cx="204300" cy="204300"/>
            </a:xfrm>
            <a:prstGeom prst="rect">
              <a:avLst/>
            </a:prstGeom>
            <a:solidFill>
              <a:srgbClr val="2F3CB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7"/>
            <p:cNvSpPr/>
            <p:nvPr/>
          </p:nvSpPr>
          <p:spPr>
            <a:xfrm>
              <a:off x="12452994" y="3134616"/>
              <a:ext cx="204300" cy="204300"/>
            </a:xfrm>
            <a:prstGeom prst="rect">
              <a:avLst/>
            </a:prstGeom>
            <a:solidFill>
              <a:srgbClr val="0053F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7"/>
            <p:cNvSpPr/>
            <p:nvPr/>
          </p:nvSpPr>
          <p:spPr>
            <a:xfrm>
              <a:off x="12452994" y="3338771"/>
              <a:ext cx="204300" cy="204300"/>
            </a:xfrm>
            <a:prstGeom prst="rect">
              <a:avLst/>
            </a:prstGeom>
            <a:solidFill>
              <a:srgbClr val="2882F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7"/>
            <p:cNvSpPr/>
            <p:nvPr/>
          </p:nvSpPr>
          <p:spPr>
            <a:xfrm>
              <a:off x="12452994" y="3542925"/>
              <a:ext cx="204300" cy="204300"/>
            </a:xfrm>
            <a:prstGeom prst="rect">
              <a:avLst/>
            </a:prstGeom>
            <a:solidFill>
              <a:srgbClr val="5EAAF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7"/>
            <p:cNvSpPr/>
            <p:nvPr/>
          </p:nvSpPr>
          <p:spPr>
            <a:xfrm>
              <a:off x="12452994" y="3747079"/>
              <a:ext cx="204300" cy="204300"/>
            </a:xfrm>
            <a:prstGeom prst="rect">
              <a:avLst/>
            </a:prstGeom>
            <a:solidFill>
              <a:srgbClr val="A6C7F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7"/>
            <p:cNvSpPr/>
            <p:nvPr/>
          </p:nvSpPr>
          <p:spPr>
            <a:xfrm>
              <a:off x="12443853" y="610563"/>
              <a:ext cx="204300" cy="2043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12443853" y="814718"/>
              <a:ext cx="204300" cy="204300"/>
            </a:xfrm>
            <a:prstGeom prst="rect">
              <a:avLst/>
            </a:prstGeom>
            <a:solidFill>
              <a:srgbClr val="FFDC0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7"/>
            <p:cNvSpPr/>
            <p:nvPr/>
          </p:nvSpPr>
          <p:spPr>
            <a:xfrm>
              <a:off x="12456348" y="6045917"/>
              <a:ext cx="204300" cy="204300"/>
            </a:xfrm>
            <a:prstGeom prst="rect">
              <a:avLst/>
            </a:prstGeom>
            <a:solidFill>
              <a:srgbClr val="2AD48A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7"/>
            <p:cNvSpPr/>
            <p:nvPr/>
          </p:nvSpPr>
          <p:spPr>
            <a:xfrm>
              <a:off x="12456348" y="6250069"/>
              <a:ext cx="204300" cy="204300"/>
            </a:xfrm>
            <a:prstGeom prst="rect">
              <a:avLst/>
            </a:prstGeom>
            <a:solidFill>
              <a:srgbClr val="FFB50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7"/>
            <p:cNvSpPr txBox="1"/>
            <p:nvPr/>
          </p:nvSpPr>
          <p:spPr>
            <a:xfrm>
              <a:off x="12718498" y="669105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0 32 96</a:t>
              </a:r>
              <a:endParaRPr sz="1000"/>
            </a:p>
          </p:txBody>
        </p:sp>
        <p:sp>
          <p:nvSpPr>
            <p:cNvPr id="88" name="Google Shape;88;p17"/>
            <p:cNvSpPr txBox="1"/>
            <p:nvPr/>
          </p:nvSpPr>
          <p:spPr>
            <a:xfrm>
              <a:off x="12718498" y="883770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255 220 6</a:t>
              </a:r>
              <a:endParaRPr sz="1000"/>
            </a:p>
          </p:txBody>
        </p:sp>
        <p:sp>
          <p:nvSpPr>
            <p:cNvPr id="89" name="Google Shape;89;p17"/>
            <p:cNvSpPr txBox="1"/>
            <p:nvPr/>
          </p:nvSpPr>
          <p:spPr>
            <a:xfrm>
              <a:off x="12718498" y="3002843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47 60 182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7"/>
            <p:cNvSpPr txBox="1"/>
            <p:nvPr/>
          </p:nvSpPr>
          <p:spPr>
            <a:xfrm>
              <a:off x="12718498" y="3201479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0 83 255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7"/>
            <p:cNvSpPr txBox="1"/>
            <p:nvPr/>
          </p:nvSpPr>
          <p:spPr>
            <a:xfrm>
              <a:off x="12718498" y="3408859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40 130 255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7"/>
            <p:cNvSpPr txBox="1"/>
            <p:nvPr/>
          </p:nvSpPr>
          <p:spPr>
            <a:xfrm>
              <a:off x="12718498" y="3613663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94 170 240</a:t>
              </a:r>
              <a:endParaRPr sz="1000"/>
            </a:p>
          </p:txBody>
        </p:sp>
        <p:sp>
          <p:nvSpPr>
            <p:cNvPr id="93" name="Google Shape;93;p17"/>
            <p:cNvSpPr txBox="1"/>
            <p:nvPr/>
          </p:nvSpPr>
          <p:spPr>
            <a:xfrm>
              <a:off x="12718498" y="3810561"/>
              <a:ext cx="6813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166 199 240</a:t>
              </a:r>
              <a:endParaRPr sz="1000"/>
            </a:p>
          </p:txBody>
        </p:sp>
        <p:sp>
          <p:nvSpPr>
            <p:cNvPr id="94" name="Google Shape;94;p17"/>
            <p:cNvSpPr txBox="1"/>
            <p:nvPr/>
          </p:nvSpPr>
          <p:spPr>
            <a:xfrm>
              <a:off x="12591978" y="1917909"/>
              <a:ext cx="6834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68575" spcFirstLastPara="1" rIns="68575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91 101 135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7"/>
            <p:cNvSpPr txBox="1"/>
            <p:nvPr/>
          </p:nvSpPr>
          <p:spPr>
            <a:xfrm>
              <a:off x="12591978" y="2117943"/>
              <a:ext cx="6834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68575" spcFirstLastPara="1" rIns="68575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0 32 96</a:t>
              </a:r>
              <a:endParaRPr sz="1000"/>
            </a:p>
          </p:txBody>
        </p:sp>
        <p:sp>
          <p:nvSpPr>
            <p:cNvPr id="96" name="Google Shape;96;p17"/>
            <p:cNvSpPr txBox="1"/>
            <p:nvPr/>
          </p:nvSpPr>
          <p:spPr>
            <a:xfrm>
              <a:off x="12704566" y="6116270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42 212 138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7"/>
            <p:cNvSpPr txBox="1"/>
            <p:nvPr/>
          </p:nvSpPr>
          <p:spPr>
            <a:xfrm>
              <a:off x="12704566" y="6320903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255 181 6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7"/>
            <p:cNvSpPr txBox="1"/>
            <p:nvPr/>
          </p:nvSpPr>
          <p:spPr>
            <a:xfrm>
              <a:off x="12321424" y="2990539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#1</a:t>
              </a:r>
              <a:endParaRPr sz="1000"/>
            </a:p>
          </p:txBody>
        </p:sp>
        <p:sp>
          <p:nvSpPr>
            <p:cNvPr id="99" name="Google Shape;99;p17"/>
            <p:cNvSpPr txBox="1"/>
            <p:nvPr/>
          </p:nvSpPr>
          <p:spPr>
            <a:xfrm>
              <a:off x="12321424" y="3204797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#2</a:t>
              </a:r>
              <a:endParaRPr sz="1000"/>
            </a:p>
          </p:txBody>
        </p:sp>
        <p:sp>
          <p:nvSpPr>
            <p:cNvPr id="100" name="Google Shape;100;p17"/>
            <p:cNvSpPr txBox="1"/>
            <p:nvPr/>
          </p:nvSpPr>
          <p:spPr>
            <a:xfrm>
              <a:off x="12321424" y="3399085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#3</a:t>
              </a:r>
              <a:endParaRPr sz="1000"/>
            </a:p>
          </p:txBody>
        </p:sp>
        <p:sp>
          <p:nvSpPr>
            <p:cNvPr id="101" name="Google Shape;101;p17"/>
            <p:cNvSpPr txBox="1"/>
            <p:nvPr/>
          </p:nvSpPr>
          <p:spPr>
            <a:xfrm>
              <a:off x="12321424" y="3609874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#4</a:t>
              </a:r>
              <a:endParaRPr sz="1000"/>
            </a:p>
          </p:txBody>
        </p:sp>
        <p:sp>
          <p:nvSpPr>
            <p:cNvPr id="102" name="Google Shape;102;p17"/>
            <p:cNvSpPr txBox="1"/>
            <p:nvPr/>
          </p:nvSpPr>
          <p:spPr>
            <a:xfrm>
              <a:off x="12321423" y="3823260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#5</a:t>
              </a:r>
              <a:endParaRPr sz="1000"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12452994" y="4223746"/>
              <a:ext cx="204300" cy="204300"/>
            </a:xfrm>
            <a:prstGeom prst="rect">
              <a:avLst/>
            </a:prstGeom>
            <a:solidFill>
              <a:srgbClr val="3BACBD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12452994" y="4427901"/>
              <a:ext cx="204300" cy="204300"/>
            </a:xfrm>
            <a:prstGeom prst="rect">
              <a:avLst/>
            </a:prstGeom>
            <a:solidFill>
              <a:srgbClr val="40D3CC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12452994" y="4632055"/>
              <a:ext cx="204300" cy="204300"/>
            </a:xfrm>
            <a:prstGeom prst="rect">
              <a:avLst/>
            </a:prstGeom>
            <a:solidFill>
              <a:srgbClr val="68EBE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12452994" y="4836211"/>
              <a:ext cx="204300" cy="204300"/>
            </a:xfrm>
            <a:prstGeom prst="rect">
              <a:avLst/>
            </a:prstGeom>
            <a:solidFill>
              <a:srgbClr val="9DF0EA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12452994" y="5040363"/>
              <a:ext cx="204300" cy="204300"/>
            </a:xfrm>
            <a:prstGeom prst="rect">
              <a:avLst/>
            </a:prstGeom>
            <a:solidFill>
              <a:srgbClr val="D6F0EB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7"/>
            <p:cNvSpPr txBox="1"/>
            <p:nvPr/>
          </p:nvSpPr>
          <p:spPr>
            <a:xfrm>
              <a:off x="12718498" y="4301931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50 172 189</a:t>
              </a:r>
              <a:endParaRPr sz="1000"/>
            </a:p>
          </p:txBody>
        </p:sp>
        <p:sp>
          <p:nvSpPr>
            <p:cNvPr id="109" name="Google Shape;109;p17"/>
            <p:cNvSpPr txBox="1"/>
            <p:nvPr/>
          </p:nvSpPr>
          <p:spPr>
            <a:xfrm>
              <a:off x="12718498" y="4500566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64 211 204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7"/>
            <p:cNvSpPr txBox="1"/>
            <p:nvPr/>
          </p:nvSpPr>
          <p:spPr>
            <a:xfrm>
              <a:off x="12718498" y="4707946"/>
              <a:ext cx="6525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104 235 228</a:t>
              </a:r>
              <a:endParaRPr sz="1000"/>
            </a:p>
          </p:txBody>
        </p:sp>
        <p:sp>
          <p:nvSpPr>
            <p:cNvPr id="111" name="Google Shape;111;p17"/>
            <p:cNvSpPr txBox="1"/>
            <p:nvPr/>
          </p:nvSpPr>
          <p:spPr>
            <a:xfrm>
              <a:off x="12718498" y="4912748"/>
              <a:ext cx="6903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157 240 234</a:t>
              </a:r>
              <a:endParaRPr sz="1000"/>
            </a:p>
          </p:txBody>
        </p:sp>
        <p:sp>
          <p:nvSpPr>
            <p:cNvPr id="112" name="Google Shape;112;p17"/>
            <p:cNvSpPr txBox="1"/>
            <p:nvPr/>
          </p:nvSpPr>
          <p:spPr>
            <a:xfrm>
              <a:off x="12718498" y="5109646"/>
              <a:ext cx="6903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214 240 235</a:t>
              </a:r>
              <a:endParaRPr sz="1000"/>
            </a:p>
          </p:txBody>
        </p:sp>
        <p:sp>
          <p:nvSpPr>
            <p:cNvPr id="113" name="Google Shape;113;p17"/>
            <p:cNvSpPr txBox="1"/>
            <p:nvPr/>
          </p:nvSpPr>
          <p:spPr>
            <a:xfrm>
              <a:off x="12328964" y="4312983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#1</a:t>
              </a:r>
              <a:endParaRPr sz="1000"/>
            </a:p>
          </p:txBody>
        </p:sp>
        <p:sp>
          <p:nvSpPr>
            <p:cNvPr id="114" name="Google Shape;114;p17"/>
            <p:cNvSpPr txBox="1"/>
            <p:nvPr/>
          </p:nvSpPr>
          <p:spPr>
            <a:xfrm>
              <a:off x="12328964" y="4488285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#2</a:t>
              </a:r>
              <a:endParaRPr sz="1000"/>
            </a:p>
          </p:txBody>
        </p:sp>
        <p:sp>
          <p:nvSpPr>
            <p:cNvPr id="115" name="Google Shape;115;p17"/>
            <p:cNvSpPr txBox="1"/>
            <p:nvPr/>
          </p:nvSpPr>
          <p:spPr>
            <a:xfrm>
              <a:off x="12328964" y="4695558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#3</a:t>
              </a:r>
              <a:endParaRPr sz="1000"/>
            </a:p>
          </p:txBody>
        </p:sp>
        <p:sp>
          <p:nvSpPr>
            <p:cNvPr id="116" name="Google Shape;116;p17"/>
            <p:cNvSpPr txBox="1"/>
            <p:nvPr/>
          </p:nvSpPr>
          <p:spPr>
            <a:xfrm>
              <a:off x="12328964" y="4906347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#4</a:t>
              </a:r>
              <a:endParaRPr sz="1000"/>
            </a:p>
          </p:txBody>
        </p:sp>
        <p:sp>
          <p:nvSpPr>
            <p:cNvPr id="117" name="Google Shape;117;p17"/>
            <p:cNvSpPr txBox="1"/>
            <p:nvPr/>
          </p:nvSpPr>
          <p:spPr>
            <a:xfrm>
              <a:off x="12328964" y="5115402"/>
              <a:ext cx="70500" cy="1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#5</a:t>
              </a:r>
              <a:endParaRPr sz="1000"/>
            </a:p>
          </p:txBody>
        </p:sp>
        <p:sp>
          <p:nvSpPr>
            <p:cNvPr id="118" name="Google Shape;118;p17"/>
            <p:cNvSpPr txBox="1"/>
            <p:nvPr/>
          </p:nvSpPr>
          <p:spPr>
            <a:xfrm>
              <a:off x="12311269" y="2771957"/>
              <a:ext cx="2886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Primary</a:t>
              </a:r>
              <a:endParaRPr sz="1000"/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13440553" y="3389748"/>
              <a:ext cx="171000" cy="171000"/>
            </a:xfrm>
            <a:prstGeom prst="rect">
              <a:avLst/>
            </a:prstGeom>
            <a:solidFill>
              <a:srgbClr val="A6C7F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13611074" y="3389748"/>
              <a:ext cx="171000" cy="171000"/>
            </a:xfrm>
            <a:prstGeom prst="rect">
              <a:avLst/>
            </a:prstGeom>
            <a:solidFill>
              <a:srgbClr val="2882F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13782128" y="3389748"/>
              <a:ext cx="171000" cy="171000"/>
            </a:xfrm>
            <a:prstGeom prst="rect">
              <a:avLst/>
            </a:prstGeom>
            <a:solidFill>
              <a:srgbClr val="2F3CB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13948263" y="3389748"/>
              <a:ext cx="171000" cy="171000"/>
            </a:xfrm>
            <a:prstGeom prst="rect">
              <a:avLst/>
            </a:prstGeom>
            <a:solidFill>
              <a:srgbClr val="5EAAF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14119844" y="3389748"/>
              <a:ext cx="171000" cy="171000"/>
            </a:xfrm>
            <a:prstGeom prst="rect">
              <a:avLst/>
            </a:prstGeom>
            <a:solidFill>
              <a:srgbClr val="0053F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7"/>
            <p:cNvSpPr txBox="1"/>
            <p:nvPr/>
          </p:nvSpPr>
          <p:spPr>
            <a:xfrm>
              <a:off x="13412958" y="3608176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 sz="1000"/>
            </a:p>
          </p:txBody>
        </p:sp>
        <p:sp>
          <p:nvSpPr>
            <p:cNvPr id="125" name="Google Shape;125;p17"/>
            <p:cNvSpPr txBox="1"/>
            <p:nvPr/>
          </p:nvSpPr>
          <p:spPr>
            <a:xfrm>
              <a:off x="13592519" y="3608176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sz="1000"/>
            </a:p>
          </p:txBody>
        </p:sp>
        <p:sp>
          <p:nvSpPr>
            <p:cNvPr id="126" name="Google Shape;126;p17"/>
            <p:cNvSpPr txBox="1"/>
            <p:nvPr/>
          </p:nvSpPr>
          <p:spPr>
            <a:xfrm>
              <a:off x="13757631" y="3611096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000"/>
            </a:p>
          </p:txBody>
        </p:sp>
        <p:sp>
          <p:nvSpPr>
            <p:cNvPr id="127" name="Google Shape;127;p17"/>
            <p:cNvSpPr txBox="1"/>
            <p:nvPr/>
          </p:nvSpPr>
          <p:spPr>
            <a:xfrm>
              <a:off x="13929640" y="3608176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 sz="1000"/>
            </a:p>
          </p:txBody>
        </p:sp>
        <p:sp>
          <p:nvSpPr>
            <p:cNvPr id="128" name="Google Shape;128;p17"/>
            <p:cNvSpPr txBox="1"/>
            <p:nvPr/>
          </p:nvSpPr>
          <p:spPr>
            <a:xfrm>
              <a:off x="14105932" y="3608176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sz="1000"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13440553" y="4628090"/>
              <a:ext cx="171000" cy="171000"/>
            </a:xfrm>
            <a:prstGeom prst="rect">
              <a:avLst/>
            </a:prstGeom>
            <a:solidFill>
              <a:srgbClr val="D6F0EB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13611074" y="4628090"/>
              <a:ext cx="171000" cy="171000"/>
            </a:xfrm>
            <a:prstGeom prst="rect">
              <a:avLst/>
            </a:prstGeom>
            <a:solidFill>
              <a:srgbClr val="68EAE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13782126" y="4628090"/>
              <a:ext cx="171000" cy="171000"/>
            </a:xfrm>
            <a:prstGeom prst="rect">
              <a:avLst/>
            </a:prstGeom>
            <a:solidFill>
              <a:srgbClr val="3BACBD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13948263" y="4628090"/>
              <a:ext cx="171000" cy="171000"/>
            </a:xfrm>
            <a:prstGeom prst="rect">
              <a:avLst/>
            </a:prstGeom>
            <a:solidFill>
              <a:srgbClr val="9BEFE9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14119844" y="4628090"/>
              <a:ext cx="171000" cy="171000"/>
            </a:xfrm>
            <a:prstGeom prst="rect">
              <a:avLst/>
            </a:prstGeom>
            <a:solidFill>
              <a:srgbClr val="41D1CB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7"/>
            <p:cNvSpPr txBox="1"/>
            <p:nvPr/>
          </p:nvSpPr>
          <p:spPr>
            <a:xfrm>
              <a:off x="13412959" y="4846515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 sz="1000"/>
            </a:p>
          </p:txBody>
        </p:sp>
        <p:sp>
          <p:nvSpPr>
            <p:cNvPr id="135" name="Google Shape;135;p17"/>
            <p:cNvSpPr txBox="1"/>
            <p:nvPr/>
          </p:nvSpPr>
          <p:spPr>
            <a:xfrm>
              <a:off x="13592518" y="4846515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sz="1000"/>
            </a:p>
          </p:txBody>
        </p:sp>
        <p:sp>
          <p:nvSpPr>
            <p:cNvPr id="136" name="Google Shape;136;p17"/>
            <p:cNvSpPr txBox="1"/>
            <p:nvPr/>
          </p:nvSpPr>
          <p:spPr>
            <a:xfrm>
              <a:off x="13759049" y="4846515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000"/>
            </a:p>
          </p:txBody>
        </p:sp>
        <p:sp>
          <p:nvSpPr>
            <p:cNvPr id="137" name="Google Shape;137;p17"/>
            <p:cNvSpPr txBox="1"/>
            <p:nvPr/>
          </p:nvSpPr>
          <p:spPr>
            <a:xfrm>
              <a:off x="13929642" y="4846515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 sz="1000"/>
            </a:p>
          </p:txBody>
        </p:sp>
        <p:sp>
          <p:nvSpPr>
            <p:cNvPr id="138" name="Google Shape;138;p17"/>
            <p:cNvSpPr txBox="1"/>
            <p:nvPr/>
          </p:nvSpPr>
          <p:spPr>
            <a:xfrm>
              <a:off x="14105933" y="4846515"/>
              <a:ext cx="221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sz="1000"/>
            </a:p>
          </p:txBody>
        </p:sp>
        <p:sp>
          <p:nvSpPr>
            <p:cNvPr id="139" name="Google Shape;139;p17"/>
            <p:cNvSpPr txBox="1"/>
            <p:nvPr/>
          </p:nvSpPr>
          <p:spPr>
            <a:xfrm>
              <a:off x="12316766" y="2642088"/>
              <a:ext cx="3303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GRAPHS</a:t>
              </a:r>
              <a:endParaRPr sz="1000"/>
            </a:p>
          </p:txBody>
        </p:sp>
        <p:sp>
          <p:nvSpPr>
            <p:cNvPr id="140" name="Google Shape;140;p17"/>
            <p:cNvSpPr txBox="1"/>
            <p:nvPr/>
          </p:nvSpPr>
          <p:spPr>
            <a:xfrm>
              <a:off x="13395955" y="3005757"/>
              <a:ext cx="7953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Sequence of use</a:t>
              </a:r>
              <a:endParaRPr sz="1000"/>
            </a:p>
          </p:txBody>
        </p:sp>
        <p:sp>
          <p:nvSpPr>
            <p:cNvPr id="141" name="Google Shape;141;p17"/>
            <p:cNvSpPr txBox="1"/>
            <p:nvPr/>
          </p:nvSpPr>
          <p:spPr>
            <a:xfrm>
              <a:off x="12310796" y="447774"/>
              <a:ext cx="6957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CEFRIEL IDENTITY</a:t>
              </a:r>
              <a:endParaRPr sz="1000"/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12451682" y="1330457"/>
              <a:ext cx="204300" cy="2043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7"/>
            <p:cNvSpPr txBox="1"/>
            <p:nvPr/>
          </p:nvSpPr>
          <p:spPr>
            <a:xfrm>
              <a:off x="12718498" y="1399824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0 32 96</a:t>
              </a:r>
              <a:endParaRPr sz="1000"/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12456347" y="6456740"/>
              <a:ext cx="204300" cy="204300"/>
            </a:xfrm>
            <a:prstGeom prst="rect">
              <a:avLst/>
            </a:prstGeom>
            <a:solidFill>
              <a:srgbClr val="FF284E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7"/>
            <p:cNvSpPr txBox="1"/>
            <p:nvPr/>
          </p:nvSpPr>
          <p:spPr>
            <a:xfrm>
              <a:off x="12704565" y="6527572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255 40 78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6" name="Google Shape;146;p17"/>
            <p:cNvCxnSpPr/>
            <p:nvPr/>
          </p:nvCxnSpPr>
          <p:spPr>
            <a:xfrm>
              <a:off x="13443551" y="3264037"/>
              <a:ext cx="843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147" name="Google Shape;147;p17"/>
            <p:cNvSpPr/>
            <p:nvPr/>
          </p:nvSpPr>
          <p:spPr>
            <a:xfrm>
              <a:off x="12447260" y="5557112"/>
              <a:ext cx="204300" cy="204300"/>
            </a:xfrm>
            <a:prstGeom prst="rect">
              <a:avLst/>
            </a:prstGeom>
            <a:solidFill>
              <a:srgbClr val="FFDC0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7"/>
            <p:cNvSpPr txBox="1"/>
            <p:nvPr/>
          </p:nvSpPr>
          <p:spPr>
            <a:xfrm>
              <a:off x="12704565" y="5618167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255 220 6</a:t>
              </a:r>
              <a:endParaRPr sz="1000"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12444064" y="1855586"/>
              <a:ext cx="204300" cy="204300"/>
            </a:xfrm>
            <a:prstGeom prst="rect">
              <a:avLst/>
            </a:prstGeom>
            <a:solidFill>
              <a:srgbClr val="58658A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rgbClr val="011F6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12444064" y="2059739"/>
              <a:ext cx="204300" cy="2043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7"/>
            <p:cNvSpPr txBox="1"/>
            <p:nvPr/>
          </p:nvSpPr>
          <p:spPr>
            <a:xfrm>
              <a:off x="12594063" y="2329747"/>
              <a:ext cx="606000" cy="7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68575" spcFirstLastPara="1" rIns="68575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00 00 00</a:t>
              </a:r>
              <a:endParaRPr b="1" i="0" sz="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12444063" y="2261466"/>
              <a:ext cx="204300" cy="2043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F1F58"/>
                </a:buClr>
                <a:buSzPts val="600"/>
                <a:buFont typeface="Lato"/>
                <a:buNone/>
              </a:pPr>
              <a:r>
                <a:t/>
              </a:r>
              <a:endParaRPr b="1" i="0" sz="600" u="none" cap="none" strike="noStrike">
                <a:solidFill>
                  <a:srgbClr val="09090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7"/>
            <p:cNvSpPr txBox="1"/>
            <p:nvPr/>
          </p:nvSpPr>
          <p:spPr>
            <a:xfrm>
              <a:off x="12237562" y="1878299"/>
              <a:ext cx="192000" cy="3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00"/>
                <a:buFont typeface="Arial"/>
                <a:buNone/>
              </a:pPr>
              <a:r>
                <a:rPr b="1" i="0" lang="en-GB" sz="2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Text</a:t>
              </a:r>
              <a:endParaRPr sz="1000"/>
            </a:p>
          </p:txBody>
        </p:sp>
        <p:sp>
          <p:nvSpPr>
            <p:cNvPr id="154" name="Google Shape;154;p17"/>
            <p:cNvSpPr txBox="1"/>
            <p:nvPr/>
          </p:nvSpPr>
          <p:spPr>
            <a:xfrm>
              <a:off x="12237562" y="2081454"/>
              <a:ext cx="237300" cy="3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00"/>
                <a:buFont typeface="Arial"/>
                <a:buNone/>
              </a:pPr>
              <a:r>
                <a:rPr b="1" i="0" lang="en-GB" sz="2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Title 1</a:t>
              </a:r>
              <a:endParaRPr sz="1000"/>
            </a:p>
          </p:txBody>
        </p:sp>
        <p:sp>
          <p:nvSpPr>
            <p:cNvPr id="155" name="Google Shape;155;p17"/>
            <p:cNvSpPr txBox="1"/>
            <p:nvPr/>
          </p:nvSpPr>
          <p:spPr>
            <a:xfrm>
              <a:off x="12237564" y="2287630"/>
              <a:ext cx="237300" cy="3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00"/>
                <a:buFont typeface="Arial"/>
                <a:buNone/>
              </a:pPr>
              <a:r>
                <a:rPr b="1" i="0" lang="en-GB" sz="2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Title 2</a:t>
              </a:r>
              <a:endParaRPr sz="1000"/>
            </a:p>
          </p:txBody>
        </p:sp>
        <p:sp>
          <p:nvSpPr>
            <p:cNvPr id="156" name="Google Shape;156;p17"/>
            <p:cNvSpPr txBox="1"/>
            <p:nvPr/>
          </p:nvSpPr>
          <p:spPr>
            <a:xfrm>
              <a:off x="12316766" y="1689207"/>
              <a:ext cx="1956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TEXT</a:t>
              </a:r>
              <a:endParaRPr sz="1000"/>
            </a:p>
          </p:txBody>
        </p:sp>
        <p:sp>
          <p:nvSpPr>
            <p:cNvPr id="157" name="Google Shape;157;p17"/>
            <p:cNvSpPr txBox="1"/>
            <p:nvPr/>
          </p:nvSpPr>
          <p:spPr>
            <a:xfrm>
              <a:off x="12309726" y="4068682"/>
              <a:ext cx="3942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Secondary</a:t>
              </a:r>
              <a:endParaRPr sz="1000"/>
            </a:p>
          </p:txBody>
        </p:sp>
        <p:sp>
          <p:nvSpPr>
            <p:cNvPr id="158" name="Google Shape;158;p17"/>
            <p:cNvSpPr txBox="1"/>
            <p:nvPr/>
          </p:nvSpPr>
          <p:spPr>
            <a:xfrm>
              <a:off x="13395955" y="4239903"/>
              <a:ext cx="7953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Sequence of use</a:t>
              </a:r>
              <a:endParaRPr sz="1000"/>
            </a:p>
          </p:txBody>
        </p:sp>
        <p:cxnSp>
          <p:nvCxnSpPr>
            <p:cNvPr id="159" name="Google Shape;159;p17"/>
            <p:cNvCxnSpPr/>
            <p:nvPr/>
          </p:nvCxnSpPr>
          <p:spPr>
            <a:xfrm>
              <a:off x="13443551" y="4498182"/>
              <a:ext cx="843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160" name="Google Shape;160;p17"/>
            <p:cNvSpPr txBox="1"/>
            <p:nvPr/>
          </p:nvSpPr>
          <p:spPr>
            <a:xfrm>
              <a:off x="12312283" y="5410258"/>
              <a:ext cx="3303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Highlight</a:t>
              </a:r>
              <a:endParaRPr sz="1000"/>
            </a:p>
          </p:txBody>
        </p:sp>
        <p:sp>
          <p:nvSpPr>
            <p:cNvPr id="161" name="Google Shape;161;p17"/>
            <p:cNvSpPr txBox="1"/>
            <p:nvPr/>
          </p:nvSpPr>
          <p:spPr>
            <a:xfrm>
              <a:off x="12310796" y="1162296"/>
              <a:ext cx="5676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BACKGROUND</a:t>
              </a:r>
              <a:endParaRPr sz="1000"/>
            </a:p>
          </p:txBody>
        </p:sp>
        <p:sp>
          <p:nvSpPr>
            <p:cNvPr id="162" name="Google Shape;162;p17"/>
            <p:cNvSpPr txBox="1"/>
            <p:nvPr/>
          </p:nvSpPr>
          <p:spPr>
            <a:xfrm>
              <a:off x="12312735" y="5887683"/>
              <a:ext cx="171600" cy="77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400"/>
                <a:buFont typeface="Arial"/>
                <a:buNone/>
              </a:pPr>
              <a:r>
                <a:rPr b="1" i="0" lang="en-GB" sz="400" u="none" cap="none" strike="noStrik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RAG</a:t>
              </a:r>
              <a:endParaRPr sz="1000"/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orient="horz" pos="2905">
          <p15:clr>
            <a:srgbClr val="FBAE40"/>
          </p15:clr>
        </p15:guide>
        <p15:guide id="2" pos="4572">
          <p15:clr>
            <a:srgbClr val="FBAE40"/>
          </p15:clr>
        </p15:guide>
        <p15:guide id="3" orient="horz" pos="2581">
          <p15:clr>
            <a:srgbClr val="FBAE40"/>
          </p15:clr>
        </p15:guide>
        <p15:guide id="4" pos="532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EXT + IMG">
  <p:cSld name="3_TEXT + IMG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/>
          <p:nvPr>
            <p:ph idx="2" type="pic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65" name="Google Shape;165;p18"/>
          <p:cNvSpPr txBox="1"/>
          <p:nvPr>
            <p:ph idx="1" type="body"/>
          </p:nvPr>
        </p:nvSpPr>
        <p:spPr>
          <a:xfrm>
            <a:off x="579179" y="2124825"/>
            <a:ext cx="3451800" cy="269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-342900" lvl="0" marL="45720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b="1" i="0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66" name="Google Shape;166;p18"/>
          <p:cNvSpPr txBox="1"/>
          <p:nvPr>
            <p:ph idx="12" type="sldNum"/>
          </p:nvPr>
        </p:nvSpPr>
        <p:spPr>
          <a:xfrm>
            <a:off x="8251520" y="4855526"/>
            <a:ext cx="378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7" name="Google Shape;167;p18"/>
          <p:cNvSpPr/>
          <p:nvPr/>
        </p:nvSpPr>
        <p:spPr>
          <a:xfrm>
            <a:off x="575606" y="2485814"/>
            <a:ext cx="393600" cy="86100"/>
          </a:xfrm>
          <a:prstGeom prst="rect">
            <a:avLst/>
          </a:prstGeom>
          <a:solidFill>
            <a:srgbClr val="FEDD0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A59"/>
              </a:buClr>
              <a:buSzPts val="1900"/>
              <a:buFont typeface="Times New Roman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18"/>
          <p:cNvSpPr txBox="1"/>
          <p:nvPr>
            <p:ph idx="3" type="body"/>
          </p:nvPr>
        </p:nvSpPr>
        <p:spPr>
          <a:xfrm>
            <a:off x="575606" y="2669346"/>
            <a:ext cx="34587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A667F"/>
              </a:buClr>
              <a:buSzPts val="1100"/>
              <a:buFont typeface="Arial"/>
              <a:buNone/>
              <a:defRPr sz="1100"/>
            </a:lvl1pPr>
            <a:lvl2pPr indent="-285750" lvl="1" marL="9144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900"/>
              <a:buFont typeface="Arial"/>
              <a:buChar char="•"/>
              <a:defRPr sz="900"/>
            </a:lvl2pPr>
            <a:lvl3pPr indent="-28575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900"/>
              <a:buFont typeface="Arial"/>
              <a:buChar char="•"/>
              <a:defRPr/>
            </a:lvl3pPr>
            <a:lvl4pPr indent="-317500" lvl="3" marL="18288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5A667F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pic>
        <p:nvPicPr>
          <p:cNvPr descr="Immagine che contiene logo&#10;&#10;Descrizione generata automaticamente" id="169" name="Google Shape;16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6361" y="4637990"/>
            <a:ext cx="747554" cy="439143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8"/>
          <p:cNvSpPr txBox="1"/>
          <p:nvPr/>
        </p:nvSpPr>
        <p:spPr>
          <a:xfrm>
            <a:off x="8365820" y="4969826"/>
            <a:ext cx="378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</a:pPr>
            <a:fld id="{00000000-1234-1234-1234-123412341234}" type="slidenum">
              <a:rPr b="0" i="0" lang="en-GB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8"/>
          <p:cNvSpPr txBox="1"/>
          <p:nvPr/>
        </p:nvSpPr>
        <p:spPr>
          <a:xfrm>
            <a:off x="8287168" y="4855526"/>
            <a:ext cx="378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Font typeface="Arial"/>
              <a:buNone/>
            </a:pPr>
            <a:fld id="{00000000-1234-1234-1234-123412341234}" type="slidenum">
              <a:rPr b="0" i="0" lang="en-GB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hyperlink" Target="http://creativecommons.org/licenses/by-nc-sa/4.0/" TargetMode="External"/><Relationship Id="rId5" Type="http://schemas.openxmlformats.org/officeDocument/2006/relationships/hyperlink" Target="http://creativecommons.org/licenses/by-nc-sa/4.0/" TargetMode="External"/><Relationship Id="rId6" Type="http://schemas.openxmlformats.org/officeDocument/2006/relationships/hyperlink" Target="http://creativecommons.org/licenses/by-nc-sa/4.0/" TargetMode="External"/><Relationship Id="rId7" Type="http://schemas.openxmlformats.org/officeDocument/2006/relationships/hyperlink" Target="mailto:lmari@liuc.it" TargetMode="External"/><Relationship Id="rId8" Type="http://schemas.openxmlformats.org/officeDocument/2006/relationships/hyperlink" Target="https://lmari.github.io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hyperlink" Target="https://books.google.com/ngrams/graph?content=artificial+intelligence&amp;year_start=1950&amp;year_end=2022&amp;corpus=en&amp;smoothing=3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openai.com/index/introducing-4o-image-generation/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hyperlink" Target="https://books.google.com/ngrams/graph?content=artificial+intelligence&amp;year_start=1950&amp;year_end=2022&amp;corpus=en&amp;smoothing=3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hyperlink" Target="mailto:lmari@liuc.it" TargetMode="External"/><Relationship Id="rId4" Type="http://schemas.openxmlformats.org/officeDocument/2006/relationships/hyperlink" Target="https://lmari.github.io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075" y="4348775"/>
            <a:ext cx="838200" cy="29527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9"/>
          <p:cNvSpPr txBox="1"/>
          <p:nvPr/>
        </p:nvSpPr>
        <p:spPr>
          <a:xfrm>
            <a:off x="4624050" y="4644050"/>
            <a:ext cx="4476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464646"/>
                </a:solidFill>
                <a:highlight>
                  <a:srgbClr val="FFFFFF"/>
                </a:highlight>
              </a:rPr>
              <a:t>Quest'opera è distribuita con Licenza </a:t>
            </a:r>
            <a:r>
              <a:rPr lang="en-GB" sz="90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</a:t>
            </a:r>
            <a:br>
              <a:rPr lang="en-GB" sz="90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en-GB" sz="900">
                <a:solidFill>
                  <a:srgbClr val="049CCF"/>
                </a:solidFill>
                <a:highlight>
                  <a:srgbClr val="FFFFFF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Attribuzione - Non commerciale - Condividi allo stesso modo 4.0 Internazionale</a:t>
            </a:r>
            <a:r>
              <a:rPr lang="en-GB" sz="900">
                <a:solidFill>
                  <a:srgbClr val="464646"/>
                </a:solidFill>
                <a:highlight>
                  <a:srgbClr val="FFFFFF"/>
                </a:highlight>
              </a:rPr>
              <a:t>.</a:t>
            </a:r>
            <a:endParaRPr sz="900"/>
          </a:p>
        </p:txBody>
      </p:sp>
      <p:sp>
        <p:nvSpPr>
          <p:cNvPr id="178" name="Google Shape;178;p19"/>
          <p:cNvSpPr txBox="1"/>
          <p:nvPr/>
        </p:nvSpPr>
        <p:spPr>
          <a:xfrm>
            <a:off x="418925" y="471250"/>
            <a:ext cx="8217900" cy="37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595959"/>
                </a:solidFill>
              </a:rPr>
              <a:t>L’Intelligenza Artificiale:</a:t>
            </a:r>
            <a:br>
              <a:rPr lang="en-GB" sz="2200">
                <a:solidFill>
                  <a:srgbClr val="595959"/>
                </a:solidFill>
              </a:rPr>
            </a:br>
            <a:r>
              <a:rPr lang="en-GB" sz="2200">
                <a:solidFill>
                  <a:srgbClr val="595959"/>
                </a:solidFill>
              </a:rPr>
              <a:t>un’opportunità per le imprese italiane</a:t>
            </a:r>
            <a:endParaRPr sz="2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500">
                <a:solidFill>
                  <a:srgbClr val="595959"/>
                </a:solidFill>
              </a:rPr>
              <a:t>Una rivoluzione culturale</a:t>
            </a:r>
            <a:br>
              <a:rPr lang="en-GB" sz="3500">
                <a:solidFill>
                  <a:srgbClr val="595959"/>
                </a:solidFill>
              </a:rPr>
            </a:br>
            <a:r>
              <a:rPr lang="en-GB" sz="2800">
                <a:solidFill>
                  <a:srgbClr val="595959"/>
                </a:solidFill>
              </a:rPr>
              <a:t>(e, plausibilmente, industriale, organizzativa, …)</a:t>
            </a:r>
            <a:endParaRPr sz="35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595959"/>
                </a:solidFill>
              </a:rPr>
              <a:t>4 luglio 2025, FAST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595959"/>
                </a:solidFill>
              </a:rPr>
              <a:t>Luca Mari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rgbClr val="0097A7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lmari@liuc.it</a:t>
            </a:r>
            <a:endParaRPr sz="16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u="sng">
                <a:solidFill>
                  <a:srgbClr val="0097A7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https://lmari.github.io</a:t>
            </a:r>
            <a:endParaRPr sz="16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98482"/>
            <a:ext cx="9144000" cy="294653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>
            <p:ph idx="4294967295" type="title"/>
          </p:nvPr>
        </p:nvSpPr>
        <p:spPr>
          <a:xfrm>
            <a:off x="381977" y="272450"/>
            <a:ext cx="8247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</a:pPr>
            <a:r>
              <a:rPr lang="en-GB"/>
              <a:t>Intelligenza artificiale: un fenomeno complesso</a:t>
            </a:r>
            <a:endParaRPr/>
          </a:p>
        </p:txBody>
      </p:sp>
      <p:sp>
        <p:nvSpPr>
          <p:cNvPr id="185" name="Google Shape;185;p20"/>
          <p:cNvSpPr txBox="1"/>
          <p:nvPr>
            <p:ph idx="4294967295" type="body"/>
          </p:nvPr>
        </p:nvSpPr>
        <p:spPr>
          <a:xfrm>
            <a:off x="931025" y="3031250"/>
            <a:ext cx="276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sz="1400"/>
              <a:t>da Google Books Ngram Viewer</a:t>
            </a:r>
            <a:endParaRPr sz="1400"/>
          </a:p>
        </p:txBody>
      </p:sp>
      <p:grpSp>
        <p:nvGrpSpPr>
          <p:cNvPr id="186" name="Google Shape;186;p20"/>
          <p:cNvGrpSpPr/>
          <p:nvPr/>
        </p:nvGrpSpPr>
        <p:grpSpPr>
          <a:xfrm>
            <a:off x="2696450" y="2066050"/>
            <a:ext cx="2777775" cy="1608950"/>
            <a:chOff x="2696450" y="2066050"/>
            <a:chExt cx="2777775" cy="1608950"/>
          </a:xfrm>
        </p:grpSpPr>
        <p:sp>
          <p:nvSpPr>
            <p:cNvPr id="187" name="Google Shape;187;p20"/>
            <p:cNvSpPr/>
            <p:nvPr/>
          </p:nvSpPr>
          <p:spPr>
            <a:xfrm>
              <a:off x="3843725" y="2449200"/>
              <a:ext cx="1630500" cy="1225800"/>
            </a:xfrm>
            <a:prstGeom prst="ellipse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0"/>
            <p:cNvSpPr txBox="1"/>
            <p:nvPr/>
          </p:nvSpPr>
          <p:spPr>
            <a:xfrm>
              <a:off x="2696450" y="2066050"/>
              <a:ext cx="1756800" cy="40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600">
                  <a:solidFill>
                    <a:schemeClr val="dk2"/>
                  </a:solidFill>
                </a:rPr>
                <a:t>la “vecchia” IA?</a:t>
              </a:r>
              <a:endParaRPr sz="1600">
                <a:solidFill>
                  <a:schemeClr val="dk2"/>
                </a:solidFill>
              </a:endParaRPr>
            </a:p>
          </p:txBody>
        </p:sp>
      </p:grpSp>
      <p:grpSp>
        <p:nvGrpSpPr>
          <p:cNvPr id="189" name="Google Shape;189;p20"/>
          <p:cNvGrpSpPr/>
          <p:nvPr/>
        </p:nvGrpSpPr>
        <p:grpSpPr>
          <a:xfrm>
            <a:off x="5896850" y="1043975"/>
            <a:ext cx="3037425" cy="2062500"/>
            <a:chOff x="5896850" y="1043975"/>
            <a:chExt cx="3037425" cy="2062500"/>
          </a:xfrm>
        </p:grpSpPr>
        <p:sp>
          <p:nvSpPr>
            <p:cNvPr id="190" name="Google Shape;190;p20"/>
            <p:cNvSpPr/>
            <p:nvPr/>
          </p:nvSpPr>
          <p:spPr>
            <a:xfrm>
              <a:off x="7350275" y="1043975"/>
              <a:ext cx="1584000" cy="2062500"/>
            </a:xfrm>
            <a:prstGeom prst="ellipse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0"/>
            <p:cNvSpPr txBox="1"/>
            <p:nvPr/>
          </p:nvSpPr>
          <p:spPr>
            <a:xfrm>
              <a:off x="5896850" y="1151650"/>
              <a:ext cx="1661700" cy="40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600">
                  <a:solidFill>
                    <a:schemeClr val="dk2"/>
                  </a:solidFill>
                </a:rPr>
                <a:t>la “nuova” IA?</a:t>
              </a:r>
              <a:endParaRPr sz="1600">
                <a:solidFill>
                  <a:schemeClr val="dk2"/>
                </a:solidFill>
              </a:endParaRPr>
            </a:p>
          </p:txBody>
        </p:sp>
      </p:grpSp>
      <p:sp>
        <p:nvSpPr>
          <p:cNvPr id="192" name="Google Shape;192;p20"/>
          <p:cNvSpPr txBox="1"/>
          <p:nvPr/>
        </p:nvSpPr>
        <p:spPr>
          <a:xfrm>
            <a:off x="387900" y="4737700"/>
            <a:ext cx="789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rgbClr val="0097A7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https://books.google.com/ngrams/graph?content=artificial+intelligence&amp;year_start=1950&amp;year_end=2022&amp;corpus=en&amp;smoothing=3</a:t>
            </a:r>
            <a:r>
              <a:rPr lang="en-GB" sz="800">
                <a:solidFill>
                  <a:srgbClr val="595959"/>
                </a:solidFill>
              </a:rPr>
              <a:t> </a:t>
            </a:r>
            <a:endParaRPr sz="80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1"/>
          <p:cNvSpPr txBox="1"/>
          <p:nvPr>
            <p:ph idx="1" type="body"/>
          </p:nvPr>
        </p:nvSpPr>
        <p:spPr>
          <a:xfrm>
            <a:off x="3892400" y="4462475"/>
            <a:ext cx="5199900" cy="68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/>
              <a:t>“Puoi creare un'immagine fotorealistica di un omino verde, in abiti umani,</a:t>
            </a:r>
            <a:br>
              <a:rPr lang="en-GB" sz="1000"/>
            </a:br>
            <a:r>
              <a:rPr lang="en-GB" sz="1000"/>
              <a:t>che saluta i suoi interlocutori mostrando la sua intelligenza e la sua amichevolezza?”</a:t>
            </a:r>
            <a:br>
              <a:rPr lang="en-GB" sz="1000"/>
            </a:br>
            <a:r>
              <a:rPr lang="en-GB" sz="1000"/>
              <a:t>[immagine generata in aprile 2025 con OpenAI </a:t>
            </a:r>
            <a:r>
              <a:rPr lang="en-GB" sz="1000" u="sng">
                <a:solidFill>
                  <a:schemeClr val="hlink"/>
                </a:solidFill>
                <a:hlinkClick r:id="rId3"/>
              </a:rPr>
              <a:t>4o Image Generation</a:t>
            </a:r>
            <a:r>
              <a:rPr lang="en-GB" sz="1000"/>
              <a:t>] </a:t>
            </a:r>
            <a:endParaRPr b="1" sz="1000"/>
          </a:p>
        </p:txBody>
      </p:sp>
      <p:sp>
        <p:nvSpPr>
          <p:cNvPr id="198" name="Google Shape;198;p21"/>
          <p:cNvSpPr txBox="1"/>
          <p:nvPr/>
        </p:nvSpPr>
        <p:spPr>
          <a:xfrm>
            <a:off x="422850" y="761375"/>
            <a:ext cx="5199900" cy="189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dk2"/>
                </a:solidFill>
              </a:rPr>
              <a:t>È la prima volta nella storia</a:t>
            </a:r>
            <a:br>
              <a:rPr b="1" lang="en-GB" sz="2200">
                <a:solidFill>
                  <a:schemeClr val="dk2"/>
                </a:solidFill>
              </a:rPr>
            </a:br>
            <a:r>
              <a:rPr b="1" lang="en-GB" sz="2200">
                <a:solidFill>
                  <a:schemeClr val="dk2"/>
                </a:solidFill>
              </a:rPr>
              <a:t>che possiamo avere scambi verbali</a:t>
            </a:r>
            <a:br>
              <a:rPr b="1" lang="en-GB" sz="2200">
                <a:solidFill>
                  <a:schemeClr val="dk2"/>
                </a:solidFill>
              </a:rPr>
            </a:br>
            <a:r>
              <a:rPr b="1" lang="en-GB" sz="2200">
                <a:solidFill>
                  <a:schemeClr val="dk2"/>
                </a:solidFill>
              </a:rPr>
              <a:t>linguisticamente così sofisticati</a:t>
            </a:r>
            <a:endParaRPr b="1" sz="2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dk2"/>
                </a:solidFill>
              </a:rPr>
              <a:t>con entità che non sono individui</a:t>
            </a:r>
            <a:br>
              <a:rPr b="1" lang="en-GB" sz="2200">
                <a:solidFill>
                  <a:schemeClr val="dk2"/>
                </a:solidFill>
              </a:rPr>
            </a:br>
            <a:r>
              <a:rPr b="1" lang="en-GB" sz="2200">
                <a:solidFill>
                  <a:schemeClr val="dk2"/>
                </a:solidFill>
              </a:rPr>
              <a:t>della specie homo sapiens</a:t>
            </a:r>
            <a:endParaRPr b="1" sz="2200">
              <a:solidFill>
                <a:schemeClr val="dk2"/>
              </a:solidFill>
            </a:endParaRPr>
          </a:p>
        </p:txBody>
      </p:sp>
      <p:pic>
        <p:nvPicPr>
          <p:cNvPr id="199" name="Google Shape;19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7900" y="152400"/>
            <a:ext cx="2853699" cy="4280548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1"/>
          <p:cNvSpPr txBox="1"/>
          <p:nvPr/>
        </p:nvSpPr>
        <p:spPr>
          <a:xfrm>
            <a:off x="1288050" y="3046375"/>
            <a:ext cx="3469500" cy="5673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dk2"/>
                </a:solidFill>
              </a:rPr>
              <a:t>Come è stato possibile?</a:t>
            </a:r>
            <a:endParaRPr b="1" sz="22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2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Il contesto</a:t>
            </a:r>
            <a:endParaRPr/>
          </a:p>
        </p:txBody>
      </p:sp>
      <p:sp>
        <p:nvSpPr>
          <p:cNvPr id="206" name="Google Shape;206;p22"/>
          <p:cNvSpPr/>
          <p:nvPr/>
        </p:nvSpPr>
        <p:spPr>
          <a:xfrm>
            <a:off x="1159500" y="240825"/>
            <a:ext cx="6825000" cy="4704900"/>
          </a:xfrm>
          <a:prstGeom prst="ellipse">
            <a:avLst/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sistemi di intelligenza artificiale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207" name="Google Shape;207;p22"/>
          <p:cNvSpPr/>
          <p:nvPr/>
        </p:nvSpPr>
        <p:spPr>
          <a:xfrm>
            <a:off x="1789750" y="865325"/>
            <a:ext cx="5556300" cy="40116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sistemi di apprendimento</a:t>
            </a:r>
            <a:br>
              <a:rPr lang="en-GB" sz="1600">
                <a:solidFill>
                  <a:schemeClr val="dk2"/>
                </a:solidFill>
              </a:rPr>
            </a:br>
            <a:r>
              <a:rPr lang="en-GB" sz="1600">
                <a:solidFill>
                  <a:schemeClr val="dk2"/>
                </a:solidFill>
              </a:rPr>
              <a:t>automatico (“machine learning”)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208" name="Google Shape;208;p22"/>
          <p:cNvSpPr/>
          <p:nvPr/>
        </p:nvSpPr>
        <p:spPr>
          <a:xfrm>
            <a:off x="2198100" y="1780450"/>
            <a:ext cx="4747800" cy="3013200"/>
          </a:xfrm>
          <a:prstGeom prst="ellipse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reti neurali artificiali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209" name="Google Shape;209;p22"/>
          <p:cNvSpPr/>
          <p:nvPr/>
        </p:nvSpPr>
        <p:spPr>
          <a:xfrm>
            <a:off x="2795400" y="2305125"/>
            <a:ext cx="3553200" cy="2351400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sistemi di elaborazione</a:t>
            </a:r>
            <a:br>
              <a:rPr lang="en-GB" sz="1600">
                <a:solidFill>
                  <a:schemeClr val="dk2"/>
                </a:solidFill>
              </a:rPr>
            </a:br>
            <a:r>
              <a:rPr lang="en-GB" sz="1600">
                <a:solidFill>
                  <a:schemeClr val="dk2"/>
                </a:solidFill>
              </a:rPr>
              <a:t>di linguaggio naturale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210" name="Google Shape;210;p22"/>
          <p:cNvSpPr/>
          <p:nvPr/>
        </p:nvSpPr>
        <p:spPr>
          <a:xfrm>
            <a:off x="3160650" y="3208225"/>
            <a:ext cx="2822700" cy="1341600"/>
          </a:xfrm>
          <a:prstGeom prst="ellipse">
            <a:avLst/>
          </a:prstGeom>
          <a:solidFill>
            <a:srgbClr val="F3F3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sistemi generativi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211" name="Google Shape;211;p22"/>
          <p:cNvSpPr/>
          <p:nvPr/>
        </p:nvSpPr>
        <p:spPr>
          <a:xfrm>
            <a:off x="3430800" y="3783300"/>
            <a:ext cx="2282400" cy="6831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sistemi conversazionali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98482"/>
            <a:ext cx="9144000" cy="294653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3"/>
          <p:cNvSpPr txBox="1"/>
          <p:nvPr>
            <p:ph idx="4294967295" type="title"/>
          </p:nvPr>
        </p:nvSpPr>
        <p:spPr>
          <a:xfrm>
            <a:off x="381977" y="272450"/>
            <a:ext cx="82470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</a:pPr>
            <a:r>
              <a:rPr lang="en-GB"/>
              <a:t>Dalla “vecchia” alla “nuova” intelligenza artificiale</a:t>
            </a:r>
            <a:endParaRPr/>
          </a:p>
        </p:txBody>
      </p:sp>
      <p:sp>
        <p:nvSpPr>
          <p:cNvPr id="218" name="Google Shape;218;p23"/>
          <p:cNvSpPr txBox="1"/>
          <p:nvPr>
            <p:ph idx="4294967295" type="body"/>
          </p:nvPr>
        </p:nvSpPr>
        <p:spPr>
          <a:xfrm>
            <a:off x="931025" y="3031250"/>
            <a:ext cx="276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sz="1400"/>
              <a:t>da Google Books Ngram Viewer</a:t>
            </a:r>
            <a:endParaRPr sz="1400"/>
          </a:p>
        </p:txBody>
      </p:sp>
      <p:grpSp>
        <p:nvGrpSpPr>
          <p:cNvPr id="219" name="Google Shape;219;p23"/>
          <p:cNvGrpSpPr/>
          <p:nvPr/>
        </p:nvGrpSpPr>
        <p:grpSpPr>
          <a:xfrm>
            <a:off x="2086850" y="2066050"/>
            <a:ext cx="3387375" cy="1608950"/>
            <a:chOff x="2086850" y="2066050"/>
            <a:chExt cx="3387375" cy="1608950"/>
          </a:xfrm>
        </p:grpSpPr>
        <p:sp>
          <p:nvSpPr>
            <p:cNvPr id="220" name="Google Shape;220;p23"/>
            <p:cNvSpPr/>
            <p:nvPr/>
          </p:nvSpPr>
          <p:spPr>
            <a:xfrm>
              <a:off x="3843725" y="2449200"/>
              <a:ext cx="1630500" cy="1225800"/>
            </a:xfrm>
            <a:prstGeom prst="ellipse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3"/>
            <p:cNvSpPr txBox="1"/>
            <p:nvPr/>
          </p:nvSpPr>
          <p:spPr>
            <a:xfrm>
              <a:off x="2086850" y="2066050"/>
              <a:ext cx="2718900" cy="6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600">
                  <a:solidFill>
                    <a:schemeClr val="dk2"/>
                  </a:solidFill>
                </a:rPr>
                <a:t>s</a:t>
              </a:r>
              <a:r>
                <a:rPr b="1" lang="en-GB" sz="1600">
                  <a:solidFill>
                    <a:schemeClr val="dk2"/>
                  </a:solidFill>
                </a:rPr>
                <a:t>istemi basati su regole</a:t>
              </a:r>
              <a:br>
                <a:rPr b="1" lang="en-GB" sz="1600">
                  <a:solidFill>
                    <a:schemeClr val="dk2"/>
                  </a:solidFill>
                </a:rPr>
              </a:br>
              <a:r>
                <a:rPr b="1" lang="en-GB" sz="1600">
                  <a:solidFill>
                    <a:schemeClr val="dk2"/>
                  </a:solidFill>
                </a:rPr>
                <a:t>(</a:t>
              </a:r>
              <a:r>
                <a:rPr b="1" i="1" lang="en-GB" sz="1600">
                  <a:solidFill>
                    <a:schemeClr val="dk2"/>
                  </a:solidFill>
                </a:rPr>
                <a:t>expert systems</a:t>
              </a:r>
              <a:r>
                <a:rPr b="1" lang="en-GB" sz="1600">
                  <a:solidFill>
                    <a:schemeClr val="dk2"/>
                  </a:solidFill>
                </a:rPr>
                <a:t>)</a:t>
              </a:r>
              <a:endParaRPr sz="1600">
                <a:solidFill>
                  <a:schemeClr val="dk2"/>
                </a:solidFill>
              </a:endParaRPr>
            </a:p>
          </p:txBody>
        </p:sp>
      </p:grpSp>
      <p:grpSp>
        <p:nvGrpSpPr>
          <p:cNvPr id="222" name="Google Shape;222;p23"/>
          <p:cNvGrpSpPr/>
          <p:nvPr/>
        </p:nvGrpSpPr>
        <p:grpSpPr>
          <a:xfrm>
            <a:off x="5269400" y="1043975"/>
            <a:ext cx="3664875" cy="2062500"/>
            <a:chOff x="5269400" y="1043975"/>
            <a:chExt cx="3664875" cy="2062500"/>
          </a:xfrm>
        </p:grpSpPr>
        <p:sp>
          <p:nvSpPr>
            <p:cNvPr id="223" name="Google Shape;223;p23"/>
            <p:cNvSpPr/>
            <p:nvPr/>
          </p:nvSpPr>
          <p:spPr>
            <a:xfrm>
              <a:off x="7350275" y="1043975"/>
              <a:ext cx="1584000" cy="2062500"/>
            </a:xfrm>
            <a:prstGeom prst="ellipse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3"/>
            <p:cNvSpPr txBox="1"/>
            <p:nvPr/>
          </p:nvSpPr>
          <p:spPr>
            <a:xfrm>
              <a:off x="5269400" y="1151650"/>
              <a:ext cx="2213100" cy="62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600">
                  <a:solidFill>
                    <a:schemeClr val="dk2"/>
                  </a:solidFill>
                </a:rPr>
                <a:t>s</a:t>
              </a:r>
              <a:r>
                <a:rPr b="1" lang="en-GB" sz="1600">
                  <a:solidFill>
                    <a:schemeClr val="dk2"/>
                  </a:solidFill>
                </a:rPr>
                <a:t>istemi addestrati</a:t>
              </a:r>
              <a:br>
                <a:rPr b="1" lang="en-GB" sz="1600">
                  <a:solidFill>
                    <a:schemeClr val="dk2"/>
                  </a:solidFill>
                </a:rPr>
              </a:br>
              <a:r>
                <a:rPr b="1" lang="en-GB" sz="1600">
                  <a:solidFill>
                    <a:schemeClr val="dk2"/>
                  </a:solidFill>
                </a:rPr>
                <a:t>(</a:t>
              </a:r>
              <a:r>
                <a:rPr b="1" i="1" lang="en-GB" sz="1600">
                  <a:solidFill>
                    <a:schemeClr val="dk2"/>
                  </a:solidFill>
                </a:rPr>
                <a:t>learning machines</a:t>
              </a:r>
              <a:r>
                <a:rPr b="1" lang="en-GB" sz="1600">
                  <a:solidFill>
                    <a:schemeClr val="dk2"/>
                  </a:solidFill>
                </a:rPr>
                <a:t>)</a:t>
              </a:r>
              <a:endParaRPr sz="1600">
                <a:solidFill>
                  <a:schemeClr val="dk2"/>
                </a:solidFill>
              </a:endParaRPr>
            </a:p>
          </p:txBody>
        </p:sp>
      </p:grpSp>
      <p:sp>
        <p:nvSpPr>
          <p:cNvPr id="225" name="Google Shape;225;p23"/>
          <p:cNvSpPr txBox="1"/>
          <p:nvPr/>
        </p:nvSpPr>
        <p:spPr>
          <a:xfrm>
            <a:off x="387900" y="4737700"/>
            <a:ext cx="7892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rgbClr val="0097A7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https://books.google.com/ngrams/graph?content=artificial+intelligence&amp;year_start=1950&amp;year_end=2022&amp;corpus=en&amp;smoothing=3</a:t>
            </a:r>
            <a:r>
              <a:rPr lang="en-GB" sz="800">
                <a:solidFill>
                  <a:srgbClr val="595959"/>
                </a:solidFill>
              </a:rPr>
              <a:t> </a:t>
            </a:r>
            <a:endParaRPr sz="80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4"/>
          <p:cNvSpPr txBox="1"/>
          <p:nvPr>
            <p:ph idx="1" type="body"/>
          </p:nvPr>
        </p:nvSpPr>
        <p:spPr>
          <a:xfrm>
            <a:off x="313800" y="1182350"/>
            <a:ext cx="4419600" cy="28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I sistemi basati sulla “</a:t>
            </a:r>
            <a:r>
              <a:rPr b="1" lang="en-GB" sz="1800"/>
              <a:t>vecchia</a:t>
            </a:r>
            <a:r>
              <a:rPr b="1" lang="en-GB"/>
              <a:t>”</a:t>
            </a:r>
            <a:r>
              <a:rPr lang="en-GB"/>
              <a:t> </a:t>
            </a:r>
            <a:r>
              <a:rPr b="1" lang="en-GB" sz="1800"/>
              <a:t>strategia</a:t>
            </a:r>
            <a:br>
              <a:rPr lang="en-GB" sz="1800"/>
            </a:br>
            <a:r>
              <a:rPr lang="en-GB" sz="1800"/>
              <a:t>(le </a:t>
            </a:r>
            <a:r>
              <a:rPr i="1" lang="en-GB" sz="1800"/>
              <a:t>Programmed Machines</a:t>
            </a:r>
            <a:r>
              <a:rPr lang="en-GB" sz="1800"/>
              <a:t>):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/>
              <a:t>– incorporano la conoscenza esplicita </a:t>
            </a:r>
            <a:br>
              <a:rPr lang="en-GB" sz="1800"/>
            </a:br>
            <a:r>
              <a:rPr lang="en-GB" sz="1800"/>
              <a:t>   dei loro sviluppatori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/>
              <a:t>– eseguono istruzioni specificate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/>
              <a:t>– hanno un comportamento</a:t>
            </a:r>
            <a:br>
              <a:rPr lang="en-GB" sz="1800"/>
            </a:br>
            <a:r>
              <a:rPr lang="en-GB" sz="1800"/>
              <a:t>   </a:t>
            </a:r>
            <a:r>
              <a:rPr lang="en-GB"/>
              <a:t>d</a:t>
            </a:r>
            <a:r>
              <a:rPr lang="en-GB"/>
              <a:t>efinito in progettazione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GB" sz="1800"/>
              <a:t>– …</a:t>
            </a:r>
            <a:endParaRPr sz="1800"/>
          </a:p>
        </p:txBody>
      </p:sp>
      <p:sp>
        <p:nvSpPr>
          <p:cNvPr id="231" name="Google Shape;231;p24"/>
          <p:cNvSpPr txBox="1"/>
          <p:nvPr>
            <p:ph type="title"/>
          </p:nvPr>
        </p:nvSpPr>
        <p:spPr>
          <a:xfrm>
            <a:off x="311700" y="292625"/>
            <a:ext cx="8538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 cambio di paradigma</a:t>
            </a:r>
            <a:endParaRPr/>
          </a:p>
        </p:txBody>
      </p:sp>
      <p:sp>
        <p:nvSpPr>
          <p:cNvPr id="232" name="Google Shape;232;p24"/>
          <p:cNvSpPr txBox="1"/>
          <p:nvPr>
            <p:ph idx="1" type="body"/>
          </p:nvPr>
        </p:nvSpPr>
        <p:spPr>
          <a:xfrm>
            <a:off x="4733400" y="1182350"/>
            <a:ext cx="4267800" cy="28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/>
              <a:t>I sistemi basati sulla “</a:t>
            </a:r>
            <a:r>
              <a:rPr b="1" lang="en-GB" sz="1800"/>
              <a:t>nuova</a:t>
            </a:r>
            <a:r>
              <a:rPr b="1" lang="en-GB"/>
              <a:t>”</a:t>
            </a:r>
            <a:r>
              <a:rPr b="1" lang="en-GB" sz="1800"/>
              <a:t> </a:t>
            </a:r>
            <a:r>
              <a:rPr b="1" lang="en-GB" sz="1800"/>
              <a:t>strategia</a:t>
            </a:r>
            <a:br>
              <a:rPr lang="en-GB" sz="1800"/>
            </a:br>
            <a:r>
              <a:rPr lang="en-GB" sz="1800"/>
              <a:t>(le </a:t>
            </a:r>
            <a:r>
              <a:rPr i="1" lang="en-GB" sz="1800"/>
              <a:t>Learning Machines</a:t>
            </a:r>
            <a:r>
              <a:rPr lang="en-GB" sz="1800"/>
              <a:t>):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/>
              <a:t>– si adattano alla conoscenza implicita </a:t>
            </a:r>
            <a:br>
              <a:rPr lang="en-GB" sz="1800"/>
            </a:br>
            <a:r>
              <a:rPr lang="en-GB" sz="1800"/>
              <a:t>   nei dati con cui sono addestrati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/>
              <a:t>– calcolano funzioni ottimizzate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/>
              <a:t>– hanno un comportamento</a:t>
            </a:r>
            <a:br>
              <a:rPr lang="en-GB" sz="1800"/>
            </a:br>
            <a:r>
              <a:rPr lang="en-GB" sz="1800"/>
              <a:t>   </a:t>
            </a:r>
            <a:r>
              <a:rPr lang="en-GB"/>
              <a:t>ottenuto dal loro addestramento 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GB" sz="1800"/>
              <a:t>– …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5"/>
          <p:cNvSpPr txBox="1"/>
          <p:nvPr>
            <p:ph type="title"/>
          </p:nvPr>
        </p:nvSpPr>
        <p:spPr>
          <a:xfrm>
            <a:off x="311700" y="292625"/>
            <a:ext cx="832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 cose continuano a cambiare, verso sistemi…</a:t>
            </a:r>
            <a:endParaRPr/>
          </a:p>
        </p:txBody>
      </p:sp>
      <p:sp>
        <p:nvSpPr>
          <p:cNvPr id="238" name="Google Shape;238;p25"/>
          <p:cNvSpPr txBox="1"/>
          <p:nvPr>
            <p:ph idx="1" type="body"/>
          </p:nvPr>
        </p:nvSpPr>
        <p:spPr>
          <a:xfrm>
            <a:off x="387900" y="1302000"/>
            <a:ext cx="8246400" cy="26976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/>
              <a:t>… </a:t>
            </a:r>
            <a:r>
              <a:rPr b="1" lang="en-GB" sz="1600"/>
              <a:t>multimodali </a:t>
            </a:r>
            <a:r>
              <a:rPr lang="en-GB" sz="1600"/>
              <a:t>(per interazione vocale, interpretazione e generazione di immagini, …)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/>
              <a:t>… </a:t>
            </a:r>
            <a:r>
              <a:rPr b="1" lang="en-GB" sz="1600"/>
              <a:t>connessi verso l’esterno </a:t>
            </a:r>
            <a:r>
              <a:rPr lang="en-GB" sz="1600"/>
              <a:t>(sistemi che accedono al web, a sensori e attuatori, …)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/>
              <a:t>… </a:t>
            </a:r>
            <a:r>
              <a:rPr b="1" lang="en-GB" sz="1600"/>
              <a:t>orientati agli utenti</a:t>
            </a:r>
            <a:r>
              <a:rPr lang="en-GB" sz="1600"/>
              <a:t> (per accesso a documenti propri, con output strutturato, …)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… </a:t>
            </a:r>
            <a:r>
              <a:rPr b="1" lang="en-GB" sz="1600"/>
              <a:t>che operano con strumenti</a:t>
            </a:r>
            <a:r>
              <a:rPr lang="en-GB" sz="1600"/>
              <a:t> (per esecuzione di codice, accesso a db, …)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/>
              <a:t>… </a:t>
            </a:r>
            <a:r>
              <a:rPr b="1" lang="en-GB" sz="1600"/>
              <a:t>che “ragionano” in modo esplicito </a:t>
            </a:r>
            <a:r>
              <a:rPr lang="en-GB" sz="1600"/>
              <a:t>(verso la “IA spiegabile”, …)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… </a:t>
            </a:r>
            <a:r>
              <a:rPr b="1" lang="en-GB" sz="1600"/>
              <a:t>autonomi e collaborativi </a:t>
            </a:r>
            <a:r>
              <a:rPr lang="en-GB" sz="1600"/>
              <a:t>(architetture ad agenti, …)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…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6"/>
          <p:cNvSpPr txBox="1"/>
          <p:nvPr>
            <p:ph type="title"/>
          </p:nvPr>
        </p:nvSpPr>
        <p:spPr>
          <a:xfrm>
            <a:off x="311700" y="292625"/>
            <a:ext cx="832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Due variabili strategiche</a:t>
            </a:r>
            <a:endParaRPr/>
          </a:p>
        </p:txBody>
      </p:sp>
      <p:sp>
        <p:nvSpPr>
          <p:cNvPr id="244" name="Google Shape;244;p26"/>
          <p:cNvSpPr txBox="1"/>
          <p:nvPr>
            <p:ph idx="1" type="body"/>
          </p:nvPr>
        </p:nvSpPr>
        <p:spPr>
          <a:xfrm>
            <a:off x="387900" y="1683000"/>
            <a:ext cx="3874800" cy="12276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Sistemi</a:t>
            </a:r>
            <a:r>
              <a:rPr lang="en-GB" sz="1600"/>
              <a:t> </a:t>
            </a:r>
            <a:r>
              <a:rPr b="1" lang="en-GB" sz="1600"/>
              <a:t>aperti</a:t>
            </a:r>
            <a:r>
              <a:rPr lang="en-GB" sz="1600"/>
              <a:t> o </a:t>
            </a:r>
            <a:r>
              <a:rPr b="1" lang="en-GB" sz="1600"/>
              <a:t>proprietari</a:t>
            </a:r>
            <a:r>
              <a:rPr lang="en-GB" sz="1600"/>
              <a:t>?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Sistemi eseguiti </a:t>
            </a:r>
            <a:r>
              <a:rPr b="1" lang="en-GB" sz="1600"/>
              <a:t>on prem</a:t>
            </a:r>
            <a:r>
              <a:rPr lang="en-GB" sz="1600"/>
              <a:t> o </a:t>
            </a:r>
            <a:r>
              <a:rPr b="1" lang="en-GB" sz="1600"/>
              <a:t>in cloud</a:t>
            </a:r>
            <a:r>
              <a:rPr lang="en-GB" sz="1600"/>
              <a:t>?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 txBox="1"/>
          <p:nvPr>
            <p:ph idx="4294967295" type="body"/>
          </p:nvPr>
        </p:nvSpPr>
        <p:spPr>
          <a:xfrm>
            <a:off x="571500" y="3179525"/>
            <a:ext cx="8001000" cy="153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</a:pPr>
            <a:r>
              <a:rPr b="1" lang="en-GB" sz="2200">
                <a:solidFill>
                  <a:srgbClr val="5A667F"/>
                </a:solidFill>
              </a:rPr>
              <a:t>Grazie per l’attenzione</a:t>
            </a:r>
            <a:endParaRPr b="1" sz="2200">
              <a:solidFill>
                <a:srgbClr val="5A667F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>
              <a:solidFill>
                <a:srgbClr val="5A667F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</a:pPr>
            <a:r>
              <a:rPr b="1" lang="en-GB">
                <a:solidFill>
                  <a:srgbClr val="5A667F"/>
                </a:solidFill>
              </a:rPr>
              <a:t>Luca Mari</a:t>
            </a:r>
            <a:endParaRPr b="1">
              <a:solidFill>
                <a:srgbClr val="5A667F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lmari@liuc.it</a:t>
            </a:r>
            <a:endParaRPr sz="1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6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https://lmari.github.io</a:t>
            </a:r>
            <a:endParaRPr>
              <a:solidFill>
                <a:srgbClr val="5A667F"/>
              </a:solidFill>
            </a:endParaRPr>
          </a:p>
        </p:txBody>
      </p:sp>
      <p:sp>
        <p:nvSpPr>
          <p:cNvPr id="250" name="Google Shape;250;p27"/>
          <p:cNvSpPr txBox="1"/>
          <p:nvPr/>
        </p:nvSpPr>
        <p:spPr>
          <a:xfrm>
            <a:off x="843150" y="482725"/>
            <a:ext cx="7457700" cy="213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400">
                <a:solidFill>
                  <a:schemeClr val="dk2"/>
                </a:solidFill>
              </a:rPr>
              <a:t>“The rise of powerful AI will be</a:t>
            </a:r>
            <a:br>
              <a:rPr b="1" lang="en-GB" sz="2400">
                <a:solidFill>
                  <a:schemeClr val="dk2"/>
                </a:solidFill>
              </a:rPr>
            </a:br>
            <a:r>
              <a:rPr b="1" lang="en-GB" sz="2400">
                <a:solidFill>
                  <a:schemeClr val="dk2"/>
                </a:solidFill>
              </a:rPr>
              <a:t>either the best or the worst thing</a:t>
            </a:r>
            <a:br>
              <a:rPr b="1" lang="en-GB" sz="2400">
                <a:solidFill>
                  <a:schemeClr val="dk2"/>
                </a:solidFill>
              </a:rPr>
            </a:br>
            <a:r>
              <a:rPr b="1" lang="en-GB" sz="2400">
                <a:solidFill>
                  <a:schemeClr val="dk2"/>
                </a:solidFill>
              </a:rPr>
              <a:t>ever to happen to humanity.</a:t>
            </a:r>
            <a:br>
              <a:rPr b="1" lang="en-GB" sz="2400">
                <a:solidFill>
                  <a:schemeClr val="dk2"/>
                </a:solidFill>
              </a:rPr>
            </a:br>
            <a:r>
              <a:rPr b="1" lang="en-GB" sz="2400">
                <a:solidFill>
                  <a:schemeClr val="dk2"/>
                </a:solidFill>
              </a:rPr>
              <a:t>We do not yet know which.”</a:t>
            </a:r>
            <a:endParaRPr b="1" sz="2400">
              <a:solidFill>
                <a:schemeClr val="dk2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3FF"/>
              </a:buClr>
              <a:buSzPts val="4500"/>
              <a:buFont typeface="Arial"/>
              <a:buNone/>
            </a:pPr>
            <a:r>
              <a:rPr lang="en-GB" sz="2400">
                <a:solidFill>
                  <a:schemeClr val="dk2"/>
                </a:solidFill>
              </a:rPr>
              <a:t>(Stephen Hawking)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