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86" name="Shape 186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/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12" name="Presentation Title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13" name="Body Level One…"/>
          <p:cNvSpPr txBox="1"/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100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10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Agenda Title"/>
          <p:cNvSpPr txBox="1"/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Agenda Title</a:t>
            </a:r>
          </a:p>
        </p:txBody>
      </p:sp>
      <p:sp>
        <p:nvSpPr>
          <p:cNvPr id="109" name="Agenda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Agenda Subtitle</a:t>
            </a:r>
          </a:p>
        </p:txBody>
      </p:sp>
      <p:sp>
        <p:nvSpPr>
          <p:cNvPr id="110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Agenda Topics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Body Level One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Body Level One…"/>
          <p:cNvSpPr txBox="1"/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27" name="Fact information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Fact information</a:t>
            </a:r>
          </a:p>
        </p:txBody>
      </p:sp>
      <p:sp>
        <p:nvSpPr>
          <p:cNvPr id="12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Attribution"/>
          <p:cNvSpPr txBox="1"/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Attribution</a:t>
            </a:r>
          </a:p>
        </p:txBody>
      </p:sp>
      <p:sp>
        <p:nvSpPr>
          <p:cNvPr id="136" name="Body Level One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“Notable Quote”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3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Bowl of salad with fried rice, boiled eggs and chopsticks"/>
          <p:cNvSpPr/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5" name="Bowl with salmon cakes, salad and houmous "/>
          <p:cNvSpPr/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6" name="Bowl of pappardelle pasta with parsley butter, roasted hazelnuts and shaved parmesan cheese"/>
          <p:cNvSpPr/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bowl of salad with fried rice, boiled eggs and chopsticks"/>
          <p:cNvSpPr/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5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Roberto Magnani  ©"/>
          <p:cNvSpPr txBox="1"/>
          <p:nvPr/>
        </p:nvSpPr>
        <p:spPr>
          <a:xfrm>
            <a:off x="240783" y="12984748"/>
            <a:ext cx="3234344" cy="5971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121919" tIns="121919" rIns="121919" bIns="121919">
            <a:spAutoFit/>
          </a:bodyPr>
          <a:lstStyle>
            <a:lvl1pPr defTabSz="2438400">
              <a:lnSpc>
                <a:spcPct val="100000"/>
              </a:lnSpc>
              <a:spcBef>
                <a:spcPts val="0"/>
              </a:spcBef>
              <a:defRPr i="1" sz="28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Roberto Magnani  ©</a:t>
            </a:r>
          </a:p>
        </p:txBody>
      </p:sp>
      <p:grpSp>
        <p:nvGrpSpPr>
          <p:cNvPr id="172" name="pasted-movie.png"/>
          <p:cNvGrpSpPr/>
          <p:nvPr/>
        </p:nvGrpSpPr>
        <p:grpSpPr>
          <a:xfrm>
            <a:off x="144254" y="140138"/>
            <a:ext cx="3271329" cy="2236985"/>
            <a:chOff x="0" y="0"/>
            <a:chExt cx="3271328" cy="2236983"/>
          </a:xfrm>
        </p:grpSpPr>
        <p:pic>
          <p:nvPicPr>
            <p:cNvPr id="171" name="pasted-movie.png" descr="pasted-movie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27000" y="88900"/>
              <a:ext cx="3017329" cy="1906784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70" name="pasted-movie.png" descr="pasted-movie.png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-1" y="0"/>
              <a:ext cx="3271330" cy="2236984"/>
            </a:xfrm>
            <a:prstGeom prst="rect">
              <a:avLst/>
            </a:prstGeom>
            <a:effectLst/>
          </p:spPr>
        </p:pic>
      </p:grpSp>
      <p:grpSp>
        <p:nvGrpSpPr>
          <p:cNvPr id="175" name="pasted-movie.png"/>
          <p:cNvGrpSpPr/>
          <p:nvPr/>
        </p:nvGrpSpPr>
        <p:grpSpPr>
          <a:xfrm>
            <a:off x="21512208" y="18973"/>
            <a:ext cx="2687339" cy="1930504"/>
            <a:chOff x="0" y="0"/>
            <a:chExt cx="2687338" cy="1930503"/>
          </a:xfrm>
        </p:grpSpPr>
        <p:pic>
          <p:nvPicPr>
            <p:cNvPr id="174" name="pasted-movie.png" descr="pasted-movie.pn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27000" y="88900"/>
              <a:ext cx="2433339" cy="1600304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73" name="pasted-movie.png" descr="pasted-movie.png"/>
            <p:cNvPicPr>
              <a:picLocks noChangeAspect="0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0" y="0"/>
              <a:ext cx="2687339" cy="1930504"/>
            </a:xfrm>
            <a:prstGeom prst="rect">
              <a:avLst/>
            </a:prstGeom>
            <a:effectLst/>
          </p:spPr>
        </p:pic>
      </p:grpSp>
      <p:grpSp>
        <p:nvGrpSpPr>
          <p:cNvPr id="178" name="pasted-movie.png"/>
          <p:cNvGrpSpPr/>
          <p:nvPr/>
        </p:nvGrpSpPr>
        <p:grpSpPr>
          <a:xfrm>
            <a:off x="21738554" y="11065200"/>
            <a:ext cx="2234647" cy="2260704"/>
            <a:chOff x="0" y="0"/>
            <a:chExt cx="2234646" cy="2260703"/>
          </a:xfrm>
        </p:grpSpPr>
        <p:pic>
          <p:nvPicPr>
            <p:cNvPr id="177" name="pasted-movie.png" descr="pasted-movie.png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127000" y="88900"/>
              <a:ext cx="1980647" cy="1930504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76" name="pasted-movie.png" descr="pasted-movie.png"/>
            <p:cNvPicPr>
              <a:picLocks noChangeAspect="0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0" y="0"/>
              <a:ext cx="2234647" cy="2260704"/>
            </a:xfrm>
            <a:prstGeom prst="rect">
              <a:avLst/>
            </a:prstGeom>
            <a:effectLst/>
          </p:spPr>
        </p:pic>
      </p:grpSp>
      <p:sp>
        <p:nvSpPr>
          <p:cNvPr id="17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dos and limes"/>
          <p:cNvSpPr/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Presentation Title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23" name="Author and Date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24" name="Body Level One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owl with salmon cakes, salad and houmous"/>
          <p:cNvSpPr/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Slide Title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Slide Title</a:t>
            </a:r>
          </a:p>
        </p:txBody>
      </p:sp>
      <p:sp>
        <p:nvSpPr>
          <p:cNvPr id="34" name="Body Level One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43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44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61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2" name="Bowl of pappardelle pasta with parsley butter, roasted hazelnuts and shaved parmesan cheese"/>
          <p:cNvSpPr/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Live Video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72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7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7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Live Video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82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8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8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ection Title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b="0"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Section Title</a:t>
            </a:r>
          </a:p>
        </p:txBody>
      </p:sp>
      <p:sp>
        <p:nvSpPr>
          <p:cNvPr id="92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8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Title</a:t>
            </a:r>
          </a:p>
        </p:txBody>
      </p:sp>
      <p:sp>
        <p:nvSpPr>
          <p:cNvPr id="3" name="Body Level One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8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967259" y="5600414"/>
            <a:ext cx="15450224" cy="5882721"/>
          </a:xfrm>
          <a:prstGeom prst="rect">
            <a:avLst/>
          </a:prstGeom>
          <a:ln w="12700">
            <a:miter lim="400000"/>
          </a:ln>
        </p:spPr>
      </p:pic>
      <p:sp>
        <p:nvSpPr>
          <p:cNvPr id="189" name="Snapshot sulla normazione"/>
          <p:cNvSpPr txBox="1"/>
          <p:nvPr>
            <p:ph type="body" sz="quarter" idx="4294967295"/>
          </p:nvPr>
        </p:nvSpPr>
        <p:spPr>
          <a:xfrm>
            <a:off x="1206500" y="3089554"/>
            <a:ext cx="18660865" cy="2165469"/>
          </a:xfrm>
          <a:prstGeom prst="rect">
            <a:avLst/>
          </a:prstGeom>
        </p:spPr>
        <p:txBody>
          <a:bodyPr/>
          <a:lstStyle>
            <a:lvl1pPr marL="0" indent="0" defTabSz="1828800">
              <a:lnSpc>
                <a:spcPct val="100000"/>
              </a:lnSpc>
              <a:spcBef>
                <a:spcPts val="0"/>
              </a:spcBef>
              <a:buSzTx/>
              <a:buNone/>
              <a:defRPr sz="8800">
                <a:solidFill>
                  <a:srgbClr val="363C46"/>
                </a:solidFill>
                <a:latin typeface="Spectral"/>
                <a:ea typeface="Spectral"/>
                <a:cs typeface="Spectral"/>
                <a:sym typeface="Spectral"/>
              </a:defRPr>
            </a:lvl1pPr>
          </a:lstStyle>
          <a:p>
            <a:pPr/>
            <a:r>
              <a:t>Snapshot sulla normazione</a:t>
            </a:r>
          </a:p>
        </p:txBody>
      </p:sp>
      <p:sp>
        <p:nvSpPr>
          <p:cNvPr id="190" name="Slide Number"/>
          <p:cNvSpPr txBox="1"/>
          <p:nvPr>
            <p:ph type="sldNum" sz="quarter" idx="4294967295"/>
          </p:nvPr>
        </p:nvSpPr>
        <p:spPr>
          <a:xfrm>
            <a:off x="12065050" y="130809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Manipola le decisioni e comportamenti umani in modo lesivo o ingiusto…"/>
          <p:cNvSpPr txBox="1"/>
          <p:nvPr/>
        </p:nvSpPr>
        <p:spPr>
          <a:xfrm>
            <a:off x="8529249" y="3631326"/>
            <a:ext cx="7633039" cy="19342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44500" indent="-304800" defTabSz="457200">
              <a:lnSpc>
                <a:spcPct val="100000"/>
              </a:lnSpc>
              <a:spcBef>
                <a:spcPts val="0"/>
              </a:spcBef>
              <a:buSzPct val="123000"/>
              <a:buFont typeface="Times Roman"/>
              <a:buChar char="•"/>
              <a:defRPr b="1" sz="2400"/>
            </a:pPr>
            <a:r>
              <a:t>Manipola le decisioni e comportamenti umani in modo lesivo o ingiusto</a:t>
            </a:r>
          </a:p>
          <a:p>
            <a:pPr marL="444500" indent="-304800" defTabSz="457200">
              <a:lnSpc>
                <a:spcPct val="100000"/>
              </a:lnSpc>
              <a:spcBef>
                <a:spcPts val="0"/>
              </a:spcBef>
              <a:buSzPct val="123000"/>
              <a:buFont typeface="Times Roman"/>
              <a:buChar char="•"/>
              <a:defRPr b="1" sz="2400"/>
            </a:pPr>
            <a:r>
              <a:t>Sistemi di sorveglianza invasivi.</a:t>
            </a:r>
          </a:p>
          <a:p>
            <a:pPr marL="444500" indent="-304800" defTabSz="457200">
              <a:lnSpc>
                <a:spcPct val="100000"/>
              </a:lnSpc>
              <a:spcBef>
                <a:spcPts val="0"/>
              </a:spcBef>
              <a:buSzPct val="123000"/>
              <a:buFont typeface="Times Roman"/>
              <a:buChar char="•"/>
              <a:defRPr b="1" sz="2400"/>
            </a:pPr>
            <a:r>
              <a:t>Identità false o ingannevoli.</a:t>
            </a:r>
          </a:p>
          <a:p>
            <a:pPr marL="444500" indent="-304800" defTabSz="457200">
              <a:lnSpc>
                <a:spcPct val="100000"/>
              </a:lnSpc>
              <a:spcBef>
                <a:spcPts val="0"/>
              </a:spcBef>
              <a:buSzPct val="123000"/>
              <a:buFont typeface="Times Roman"/>
              <a:buChar char="•"/>
              <a:defRPr b="1" sz="2400"/>
            </a:pPr>
            <a:r>
              <a:t>Comprometta la dignità umana.</a:t>
            </a:r>
          </a:p>
        </p:txBody>
      </p:sp>
      <p:sp>
        <p:nvSpPr>
          <p:cNvPr id="193" name="Sicurezza dei prodotti.…"/>
          <p:cNvSpPr txBox="1"/>
          <p:nvPr/>
        </p:nvSpPr>
        <p:spPr>
          <a:xfrm>
            <a:off x="9721246" y="6105476"/>
            <a:ext cx="4319796" cy="15659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44500" indent="-304800" defTabSz="457200">
              <a:lnSpc>
                <a:spcPct val="100000"/>
              </a:lnSpc>
              <a:spcBef>
                <a:spcPts val="0"/>
              </a:spcBef>
              <a:buSzPct val="123000"/>
              <a:buFont typeface="Times Roman"/>
              <a:buChar char="•"/>
              <a:defRPr b="1" sz="2400"/>
            </a:pPr>
            <a:r>
              <a:t>Sicurezza dei prodotti.</a:t>
            </a:r>
          </a:p>
          <a:p>
            <a:pPr marL="444500" indent="-304800" defTabSz="457200">
              <a:lnSpc>
                <a:spcPct val="100000"/>
              </a:lnSpc>
              <a:spcBef>
                <a:spcPts val="0"/>
              </a:spcBef>
              <a:buSzPct val="123000"/>
              <a:buFont typeface="Times Roman"/>
              <a:buChar char="•"/>
              <a:defRPr b="1" sz="2400"/>
            </a:pPr>
            <a:r>
              <a:t>Servizi sanitari.</a:t>
            </a:r>
          </a:p>
          <a:p>
            <a:pPr marL="444500" indent="-304800" defTabSz="457200">
              <a:lnSpc>
                <a:spcPct val="100000"/>
              </a:lnSpc>
              <a:spcBef>
                <a:spcPts val="0"/>
              </a:spcBef>
              <a:buSzPct val="123000"/>
              <a:buFont typeface="Times Roman"/>
              <a:buChar char="•"/>
              <a:defRPr b="1" sz="2400"/>
            </a:pPr>
            <a:r>
              <a:t>Trasporti.</a:t>
            </a:r>
          </a:p>
          <a:p>
            <a:pPr marL="444500" indent="-304800" defTabSz="457200">
              <a:lnSpc>
                <a:spcPct val="100000"/>
              </a:lnSpc>
              <a:spcBef>
                <a:spcPts val="0"/>
              </a:spcBef>
              <a:buSzPct val="123000"/>
              <a:buFont typeface="Times Roman"/>
              <a:buChar char="•"/>
              <a:defRPr b="1" sz="2400"/>
            </a:pPr>
            <a:r>
              <a:t>Energia.</a:t>
            </a:r>
          </a:p>
        </p:txBody>
      </p:sp>
      <p:sp>
        <p:nvSpPr>
          <p:cNvPr id="194" name="Servizi finanziari.…"/>
          <p:cNvSpPr txBox="1"/>
          <p:nvPr/>
        </p:nvSpPr>
        <p:spPr>
          <a:xfrm>
            <a:off x="11393006" y="8197784"/>
            <a:ext cx="3019146" cy="15659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44500" indent="-304800" defTabSz="457200">
              <a:lnSpc>
                <a:spcPct val="100000"/>
              </a:lnSpc>
              <a:spcBef>
                <a:spcPts val="0"/>
              </a:spcBef>
              <a:buSzPct val="123000"/>
              <a:buFont typeface="Times Roman"/>
              <a:buChar char="•"/>
              <a:defRPr b="1" sz="2400"/>
            </a:pPr>
            <a:r>
              <a:t>Servizi finanziari.</a:t>
            </a:r>
          </a:p>
          <a:p>
            <a:pPr marL="444500" indent="-304800" defTabSz="457200">
              <a:lnSpc>
                <a:spcPct val="100000"/>
              </a:lnSpc>
              <a:spcBef>
                <a:spcPts val="0"/>
              </a:spcBef>
              <a:buSzPct val="123000"/>
              <a:buFont typeface="Times Roman"/>
              <a:buChar char="•"/>
              <a:defRPr b="1" sz="2400"/>
            </a:pPr>
            <a:r>
              <a:t>Educazione.</a:t>
            </a:r>
          </a:p>
          <a:p>
            <a:pPr marL="444500" indent="-304800" defTabSz="457200">
              <a:lnSpc>
                <a:spcPct val="100000"/>
              </a:lnSpc>
              <a:spcBef>
                <a:spcPts val="0"/>
              </a:spcBef>
              <a:buSzPct val="123000"/>
              <a:buFont typeface="Times Roman"/>
              <a:buChar char="•"/>
              <a:defRPr b="1" sz="2400"/>
            </a:pPr>
            <a:r>
              <a:t>Lavoro.</a:t>
            </a:r>
          </a:p>
          <a:p>
            <a:pPr marL="444500" indent="-304800" defTabSz="457200">
              <a:lnSpc>
                <a:spcPct val="100000"/>
              </a:lnSpc>
              <a:spcBef>
                <a:spcPts val="0"/>
              </a:spcBef>
              <a:buSzPct val="123000"/>
              <a:buFont typeface="Times Roman"/>
              <a:buChar char="•"/>
              <a:defRPr b="1" sz="2400"/>
            </a:pPr>
            <a:r>
              <a:t>Alloggio.</a:t>
            </a:r>
          </a:p>
        </p:txBody>
      </p:sp>
      <p:sp>
        <p:nvSpPr>
          <p:cNvPr id="195" name="Questi rischi sono considerati bassi e non richiedono una regolamentazione significativa. Sono legati a utilizzi di IA che non rientrano nelle categorie sopra citate."/>
          <p:cNvSpPr txBox="1"/>
          <p:nvPr/>
        </p:nvSpPr>
        <p:spPr>
          <a:xfrm>
            <a:off x="3145246" y="9972401"/>
            <a:ext cx="7077762" cy="15659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0"/>
              </a:spcBef>
              <a:defRPr b="1" sz="2400"/>
            </a:lvl1pPr>
          </a:lstStyle>
          <a:p>
            <a:pPr/>
            <a:r>
              <a:t>Questi rischi sono considerati bassi e non richiedono una regolamentazione significativa. Sono legati a utilizzi di IA che non rientrano nelle categorie sopra citate.</a:t>
            </a:r>
          </a:p>
        </p:txBody>
      </p:sp>
      <p:sp>
        <p:nvSpPr>
          <p:cNvPr id="196" name="In queste situazioni, i rischi non sono elevati, ma richiedono comunque una certa attenzione."/>
          <p:cNvSpPr txBox="1"/>
          <p:nvPr/>
        </p:nvSpPr>
        <p:spPr>
          <a:xfrm>
            <a:off x="3968489" y="8364049"/>
            <a:ext cx="5431278" cy="1197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0"/>
              </a:spcBef>
              <a:defRPr b="1" sz="2400"/>
            </a:lvl1pPr>
          </a:lstStyle>
          <a:p>
            <a:pPr/>
            <a:r>
              <a:t>In queste situazioni, i rischi non sono elevati, ma richiedono comunque una certa attenzione.</a:t>
            </a:r>
          </a:p>
        </p:txBody>
      </p:sp>
      <p:sp>
        <p:nvSpPr>
          <p:cNvPr id="197" name="Rischi richiedono una vigilanza e una regolamentazione particolarmente stretta."/>
          <p:cNvSpPr txBox="1"/>
          <p:nvPr/>
        </p:nvSpPr>
        <p:spPr>
          <a:xfrm>
            <a:off x="4946400" y="6087839"/>
            <a:ext cx="3475455" cy="19342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457200">
              <a:lnSpc>
                <a:spcPct val="100000"/>
              </a:lnSpc>
              <a:spcBef>
                <a:spcPts val="0"/>
              </a:spcBef>
              <a:defRPr b="1" sz="2400"/>
            </a:lvl1pPr>
          </a:lstStyle>
          <a:p>
            <a:pPr/>
            <a:r>
              <a:t>Rischi richiedono una vigilanza e una regolamentazione particolarmente stretta.</a:t>
            </a:r>
          </a:p>
        </p:txBody>
      </p:sp>
      <p:sp>
        <p:nvSpPr>
          <p:cNvPr id="198" name="rischi…"/>
          <p:cNvSpPr txBox="1"/>
          <p:nvPr/>
        </p:nvSpPr>
        <p:spPr>
          <a:xfrm>
            <a:off x="5713390" y="4618218"/>
            <a:ext cx="2125335" cy="8293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b="1" sz="2400"/>
            </a:pPr>
            <a:r>
              <a:t>rischi</a:t>
            </a:r>
          </a:p>
          <a:p>
            <a:pPr algn="ctr" defTabSz="457200">
              <a:lnSpc>
                <a:spcPct val="100000"/>
              </a:lnSpc>
              <a:spcBef>
                <a:spcPts val="0"/>
              </a:spcBef>
              <a:defRPr b="1" sz="2400"/>
            </a:pPr>
            <a:r>
              <a:t>Inaccettabili</a:t>
            </a:r>
          </a:p>
        </p:txBody>
      </p:sp>
      <p:sp>
        <p:nvSpPr>
          <p:cNvPr id="199" name="Line"/>
          <p:cNvSpPr/>
          <p:nvPr/>
        </p:nvSpPr>
        <p:spPr>
          <a:xfrm flipV="1">
            <a:off x="2040650" y="2875008"/>
            <a:ext cx="4745733" cy="8764251"/>
          </a:xfrm>
          <a:prstGeom prst="line">
            <a:avLst/>
          </a:prstGeom>
          <a:ln w="3175">
            <a:solidFill>
              <a:srgbClr val="D5D5D5"/>
            </a:solidFill>
            <a:miter lim="400000"/>
          </a:ln>
        </p:spPr>
        <p:txBody>
          <a:bodyPr lIns="45718" tIns="45718" rIns="45718" bIns="45718"/>
          <a:lstStyle/>
          <a:p>
            <a:pPr defTabSz="2438337">
              <a:defRPr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0" name="Line"/>
          <p:cNvSpPr/>
          <p:nvPr/>
        </p:nvSpPr>
        <p:spPr>
          <a:xfrm flipH="1" flipV="1">
            <a:off x="6786774" y="2807072"/>
            <a:ext cx="4562860" cy="8900122"/>
          </a:xfrm>
          <a:prstGeom prst="line">
            <a:avLst/>
          </a:prstGeom>
          <a:ln w="3175">
            <a:solidFill>
              <a:srgbClr val="D5D5D5"/>
            </a:solidFill>
            <a:miter lim="400000"/>
          </a:ln>
        </p:spPr>
        <p:txBody>
          <a:bodyPr lIns="45718" tIns="45718" rIns="45718" bIns="45718"/>
          <a:lstStyle/>
          <a:p>
            <a:pPr defTabSz="2438337">
              <a:defRPr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1" name="Line"/>
          <p:cNvSpPr/>
          <p:nvPr/>
        </p:nvSpPr>
        <p:spPr>
          <a:xfrm>
            <a:off x="2027777" y="11705218"/>
            <a:ext cx="9312700" cy="1"/>
          </a:xfrm>
          <a:prstGeom prst="line">
            <a:avLst/>
          </a:prstGeom>
          <a:ln w="3175">
            <a:solidFill>
              <a:srgbClr val="D5D5D5"/>
            </a:solidFill>
            <a:miter lim="400000"/>
          </a:ln>
        </p:spPr>
        <p:txBody>
          <a:bodyPr lIns="45718" tIns="45718" rIns="45718" bIns="45718"/>
          <a:lstStyle/>
          <a:p>
            <a:pPr defTabSz="2438337">
              <a:defRPr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2" name="Line"/>
          <p:cNvSpPr/>
          <p:nvPr/>
        </p:nvSpPr>
        <p:spPr>
          <a:xfrm>
            <a:off x="2995087" y="9932544"/>
            <a:ext cx="20551309" cy="5211"/>
          </a:xfrm>
          <a:prstGeom prst="line">
            <a:avLst/>
          </a:prstGeom>
          <a:ln w="76200" cap="rnd">
            <a:solidFill>
              <a:srgbClr val="000000"/>
            </a:solidFill>
            <a:custDash>
              <a:ds d="100000" sp="200000"/>
            </a:custDash>
            <a:miter lim="400000"/>
          </a:ln>
        </p:spPr>
        <p:txBody>
          <a:bodyPr lIns="45718" tIns="45718" rIns="45718" bIns="45718"/>
          <a:lstStyle/>
          <a:p>
            <a:pPr defTabSz="2438337">
              <a:defRPr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3" name="Line"/>
          <p:cNvSpPr/>
          <p:nvPr/>
        </p:nvSpPr>
        <p:spPr>
          <a:xfrm>
            <a:off x="3876903" y="8150838"/>
            <a:ext cx="19759704" cy="1"/>
          </a:xfrm>
          <a:prstGeom prst="line">
            <a:avLst/>
          </a:prstGeom>
          <a:ln w="76200" cap="rnd">
            <a:solidFill>
              <a:srgbClr val="000000"/>
            </a:solidFill>
            <a:custDash>
              <a:ds d="100000" sp="200000"/>
            </a:custDash>
            <a:miter lim="400000"/>
          </a:ln>
        </p:spPr>
        <p:txBody>
          <a:bodyPr lIns="45718" tIns="45718" rIns="45718" bIns="45718"/>
          <a:lstStyle/>
          <a:p>
            <a:pPr defTabSz="2438337">
              <a:defRPr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4" name="Line"/>
          <p:cNvSpPr/>
          <p:nvPr/>
        </p:nvSpPr>
        <p:spPr>
          <a:xfrm>
            <a:off x="4957694" y="5737812"/>
            <a:ext cx="18633636" cy="1"/>
          </a:xfrm>
          <a:prstGeom prst="line">
            <a:avLst/>
          </a:prstGeom>
          <a:ln w="101600" cap="rnd">
            <a:solidFill>
              <a:srgbClr val="000000"/>
            </a:solidFill>
            <a:custDash>
              <a:ds d="100000" sp="200000"/>
            </a:custDash>
            <a:miter lim="400000"/>
          </a:ln>
        </p:spPr>
        <p:txBody>
          <a:bodyPr lIns="45718" tIns="45718" rIns="45718" bIns="45718"/>
          <a:lstStyle/>
          <a:p>
            <a:pPr defTabSz="2438337">
              <a:defRPr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5" name="soggetto a conformità con valutazione Ex Ante - Intra - Ex Post…"/>
          <p:cNvSpPr txBox="1"/>
          <p:nvPr/>
        </p:nvSpPr>
        <p:spPr>
          <a:xfrm>
            <a:off x="15340432" y="6000122"/>
            <a:ext cx="8355423" cy="14596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2438337">
              <a:lnSpc>
                <a:spcPct val="80000"/>
              </a:lnSpc>
              <a:defRPr sz="2800"/>
            </a:pPr>
            <a:r>
              <a:t>soggetto a conformità con valutazione Ex Ante - Intra - Ex Post</a:t>
            </a:r>
          </a:p>
          <a:p>
            <a:pPr defTabSz="2438337">
              <a:lnSpc>
                <a:spcPct val="80000"/>
              </a:lnSpc>
              <a:spcBef>
                <a:spcPts val="1900"/>
              </a:spcBef>
              <a:defRPr sz="2800"/>
            </a:pPr>
            <a:r>
              <a:t>es. </a:t>
            </a:r>
            <a:r>
              <a:rPr i="1"/>
              <a:t>processi di assunzione, informazioni mediche</a:t>
            </a:r>
            <a:r>
              <a:t>, </a:t>
            </a:r>
          </a:p>
        </p:txBody>
      </p:sp>
      <p:sp>
        <p:nvSpPr>
          <p:cNvPr id="206" name="soggetto a obblighi di trasparenza/ informazione…"/>
          <p:cNvSpPr txBox="1"/>
          <p:nvPr/>
        </p:nvSpPr>
        <p:spPr>
          <a:xfrm>
            <a:off x="15580154" y="8481826"/>
            <a:ext cx="7875978" cy="9978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2438337">
              <a:lnSpc>
                <a:spcPct val="80000"/>
              </a:lnSpc>
              <a:defRPr sz="2800"/>
            </a:pPr>
            <a:r>
              <a:t>soggetto a obblighi di trasparenza/ informazione</a:t>
            </a:r>
            <a:endParaRPr i="1"/>
          </a:p>
          <a:p>
            <a:pPr defTabSz="2438337">
              <a:lnSpc>
                <a:spcPct val="80000"/>
              </a:lnSpc>
              <a:spcBef>
                <a:spcPts val="1000"/>
              </a:spcBef>
              <a:defRPr i="1" sz="2800"/>
            </a:pPr>
            <a:r>
              <a:t>es imitazione umana (bots), notizie false</a:t>
            </a:r>
          </a:p>
        </p:txBody>
      </p:sp>
      <p:sp>
        <p:nvSpPr>
          <p:cNvPr id="207" name="Permesso senza restrizioni"/>
          <p:cNvSpPr txBox="1"/>
          <p:nvPr/>
        </p:nvSpPr>
        <p:spPr>
          <a:xfrm>
            <a:off x="15639409" y="10427146"/>
            <a:ext cx="6959253" cy="523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2438337">
              <a:defRPr sz="2800"/>
            </a:lvl1pPr>
          </a:lstStyle>
          <a:p>
            <a:pPr/>
            <a:r>
              <a:t>Permesso senza restrizioni</a:t>
            </a:r>
          </a:p>
        </p:txBody>
      </p:sp>
      <p:sp>
        <p:nvSpPr>
          <p:cNvPr id="208" name="Shape"/>
          <p:cNvSpPr/>
          <p:nvPr/>
        </p:nvSpPr>
        <p:spPr>
          <a:xfrm rot="16200000">
            <a:off x="-1675990" y="4693590"/>
            <a:ext cx="8658227" cy="47394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cubicBezTo>
                  <a:pt x="16765" y="0"/>
                  <a:pt x="21600" y="2452"/>
                  <a:pt x="21600" y="5477"/>
                </a:cubicBezTo>
                <a:cubicBezTo>
                  <a:pt x="21600" y="8162"/>
                  <a:pt x="17787" y="10392"/>
                  <a:pt x="12758" y="10860"/>
                </a:cubicBezTo>
                <a:lnTo>
                  <a:pt x="14151" y="21600"/>
                </a:lnTo>
                <a:lnTo>
                  <a:pt x="11018" y="10948"/>
                </a:lnTo>
                <a:cubicBezTo>
                  <a:pt x="10945" y="10949"/>
                  <a:pt x="10874" y="10954"/>
                  <a:pt x="10800" y="10954"/>
                </a:cubicBezTo>
                <a:cubicBezTo>
                  <a:pt x="4835" y="10954"/>
                  <a:pt x="0" y="8502"/>
                  <a:pt x="0" y="5477"/>
                </a:cubicBezTo>
                <a:cubicBezTo>
                  <a:pt x="0" y="2452"/>
                  <a:pt x="4835" y="0"/>
                  <a:pt x="10800" y="0"/>
                </a:cubicBezTo>
                <a:close/>
              </a:path>
            </a:pathLst>
          </a:custGeom>
          <a:solidFill>
            <a:srgbClr val="D5D5D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53585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09" name="Piu alto è il rischio più restrittiva la norma"/>
          <p:cNvSpPr txBox="1"/>
          <p:nvPr/>
        </p:nvSpPr>
        <p:spPr>
          <a:xfrm rot="16200000">
            <a:off x="-2646420" y="6895644"/>
            <a:ext cx="8658227" cy="585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53585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Piu alto è il rischio più restrittiva la norma</a:t>
            </a:r>
          </a:p>
        </p:txBody>
      </p:sp>
      <p:grpSp>
        <p:nvGrpSpPr>
          <p:cNvPr id="212" name="Nessuna limitazione tecnologica come tale"/>
          <p:cNvGrpSpPr/>
          <p:nvPr/>
        </p:nvGrpSpPr>
        <p:grpSpPr>
          <a:xfrm>
            <a:off x="10943845" y="10693951"/>
            <a:ext cx="8541943" cy="1997474"/>
            <a:chOff x="0" y="0"/>
            <a:chExt cx="8541942" cy="1997473"/>
          </a:xfrm>
        </p:grpSpPr>
        <p:sp>
          <p:nvSpPr>
            <p:cNvPr id="210" name="Shape"/>
            <p:cNvSpPr/>
            <p:nvPr/>
          </p:nvSpPr>
          <p:spPr>
            <a:xfrm>
              <a:off x="0" y="-1"/>
              <a:ext cx="8541943" cy="19974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1" y="21600"/>
                  </a:moveTo>
                  <a:cubicBezTo>
                    <a:pt x="4836" y="21600"/>
                    <a:pt x="0" y="18035"/>
                    <a:pt x="0" y="13639"/>
                  </a:cubicBezTo>
                  <a:cubicBezTo>
                    <a:pt x="0" y="11194"/>
                    <a:pt x="1498" y="9009"/>
                    <a:pt x="3851" y="7549"/>
                  </a:cubicBezTo>
                  <a:lnTo>
                    <a:pt x="83" y="0"/>
                  </a:lnTo>
                  <a:lnTo>
                    <a:pt x="9570" y="5734"/>
                  </a:lnTo>
                  <a:cubicBezTo>
                    <a:pt x="9974" y="5700"/>
                    <a:pt x="10384" y="5678"/>
                    <a:pt x="10801" y="5678"/>
                  </a:cubicBezTo>
                  <a:cubicBezTo>
                    <a:pt x="16765" y="5678"/>
                    <a:pt x="21600" y="9243"/>
                    <a:pt x="21600" y="13639"/>
                  </a:cubicBezTo>
                  <a:cubicBezTo>
                    <a:pt x="21600" y="18035"/>
                    <a:pt x="16765" y="21600"/>
                    <a:pt x="10801" y="21600"/>
                  </a:cubicBezTo>
                  <a:close/>
                </a:path>
              </a:pathLst>
            </a:custGeom>
            <a:solidFill>
              <a:srgbClr val="D5D5D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53585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11" name="Nessuna limitazione tecnologica come tale"/>
            <p:cNvSpPr txBox="1"/>
            <p:nvPr/>
          </p:nvSpPr>
          <p:spPr>
            <a:xfrm>
              <a:off x="0" y="968092"/>
              <a:ext cx="8541943" cy="5851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53585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lvl1pPr>
            </a:lstStyle>
            <a:p>
              <a:pPr/>
              <a:r>
                <a:t>Nessuna limitazione tecnologica come tale</a:t>
              </a:r>
            </a:p>
          </p:txBody>
        </p:sp>
      </p:grpSp>
      <p:sp>
        <p:nvSpPr>
          <p:cNvPr id="213" name="Police Hat"/>
          <p:cNvSpPr/>
          <p:nvPr/>
        </p:nvSpPr>
        <p:spPr>
          <a:xfrm>
            <a:off x="18206870" y="3632421"/>
            <a:ext cx="1437146" cy="10387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7" fill="norm" stroke="1" extrusionOk="0">
                <a:moveTo>
                  <a:pt x="10797" y="0"/>
                </a:moveTo>
                <a:cubicBezTo>
                  <a:pt x="10667" y="-3"/>
                  <a:pt x="10536" y="55"/>
                  <a:pt x="10420" y="174"/>
                </a:cubicBezTo>
                <a:cubicBezTo>
                  <a:pt x="7885" y="2832"/>
                  <a:pt x="4828" y="1395"/>
                  <a:pt x="3951" y="3078"/>
                </a:cubicBezTo>
                <a:cubicBezTo>
                  <a:pt x="2611" y="5729"/>
                  <a:pt x="0" y="5617"/>
                  <a:pt x="0" y="6689"/>
                </a:cubicBezTo>
                <a:cubicBezTo>
                  <a:pt x="0" y="7970"/>
                  <a:pt x="1605" y="7084"/>
                  <a:pt x="2111" y="8842"/>
                </a:cubicBezTo>
                <a:cubicBezTo>
                  <a:pt x="2488" y="10152"/>
                  <a:pt x="2999" y="10531"/>
                  <a:pt x="3268" y="10642"/>
                </a:cubicBezTo>
                <a:cubicBezTo>
                  <a:pt x="3376" y="10687"/>
                  <a:pt x="3445" y="10822"/>
                  <a:pt x="3445" y="10971"/>
                </a:cubicBezTo>
                <a:lnTo>
                  <a:pt x="3445" y="13986"/>
                </a:lnTo>
                <a:cubicBezTo>
                  <a:pt x="3445" y="14105"/>
                  <a:pt x="3424" y="14224"/>
                  <a:pt x="3376" y="14328"/>
                </a:cubicBezTo>
                <a:cubicBezTo>
                  <a:pt x="825" y="20091"/>
                  <a:pt x="7929" y="21597"/>
                  <a:pt x="10803" y="21597"/>
                </a:cubicBezTo>
                <a:cubicBezTo>
                  <a:pt x="13678" y="21597"/>
                  <a:pt x="20792" y="20085"/>
                  <a:pt x="18224" y="14314"/>
                </a:cubicBezTo>
                <a:cubicBezTo>
                  <a:pt x="18176" y="14210"/>
                  <a:pt x="18155" y="14091"/>
                  <a:pt x="18155" y="13972"/>
                </a:cubicBezTo>
                <a:lnTo>
                  <a:pt x="18155" y="10933"/>
                </a:lnTo>
                <a:cubicBezTo>
                  <a:pt x="18155" y="10792"/>
                  <a:pt x="18213" y="10667"/>
                  <a:pt x="18305" y="10615"/>
                </a:cubicBezTo>
                <a:cubicBezTo>
                  <a:pt x="18553" y="10473"/>
                  <a:pt x="19053" y="10056"/>
                  <a:pt x="19489" y="8835"/>
                </a:cubicBezTo>
                <a:cubicBezTo>
                  <a:pt x="20092" y="7144"/>
                  <a:pt x="21600" y="7963"/>
                  <a:pt x="21600" y="6682"/>
                </a:cubicBezTo>
                <a:cubicBezTo>
                  <a:pt x="21595" y="5513"/>
                  <a:pt x="18984" y="5736"/>
                  <a:pt x="17649" y="3085"/>
                </a:cubicBezTo>
                <a:cubicBezTo>
                  <a:pt x="16772" y="1402"/>
                  <a:pt x="13682" y="2968"/>
                  <a:pt x="11168" y="191"/>
                </a:cubicBezTo>
                <a:cubicBezTo>
                  <a:pt x="11055" y="68"/>
                  <a:pt x="10926" y="3"/>
                  <a:pt x="10797" y="0"/>
                </a:cubicBezTo>
                <a:close/>
                <a:moveTo>
                  <a:pt x="10797" y="3637"/>
                </a:moveTo>
                <a:cubicBezTo>
                  <a:pt x="10821" y="3637"/>
                  <a:pt x="10846" y="3651"/>
                  <a:pt x="10862" y="3681"/>
                </a:cubicBezTo>
                <a:cubicBezTo>
                  <a:pt x="10997" y="3926"/>
                  <a:pt x="11357" y="4353"/>
                  <a:pt x="12073" y="3876"/>
                </a:cubicBezTo>
                <a:cubicBezTo>
                  <a:pt x="12132" y="3839"/>
                  <a:pt x="12196" y="3845"/>
                  <a:pt x="12245" y="3897"/>
                </a:cubicBezTo>
                <a:lnTo>
                  <a:pt x="12934" y="4642"/>
                </a:lnTo>
                <a:cubicBezTo>
                  <a:pt x="12972" y="4679"/>
                  <a:pt x="12977" y="4755"/>
                  <a:pt x="12945" y="4807"/>
                </a:cubicBezTo>
                <a:cubicBezTo>
                  <a:pt x="12815" y="5023"/>
                  <a:pt x="12520" y="5619"/>
                  <a:pt x="12692" y="6333"/>
                </a:cubicBezTo>
                <a:cubicBezTo>
                  <a:pt x="12913" y="7242"/>
                  <a:pt x="13424" y="8172"/>
                  <a:pt x="12864" y="9535"/>
                </a:cubicBezTo>
                <a:cubicBezTo>
                  <a:pt x="12304" y="10905"/>
                  <a:pt x="11437" y="9675"/>
                  <a:pt x="10850" y="11045"/>
                </a:cubicBezTo>
                <a:cubicBezTo>
                  <a:pt x="10829" y="11097"/>
                  <a:pt x="10771" y="11097"/>
                  <a:pt x="10750" y="11045"/>
                </a:cubicBezTo>
                <a:cubicBezTo>
                  <a:pt x="10163" y="9682"/>
                  <a:pt x="9301" y="10912"/>
                  <a:pt x="8736" y="9535"/>
                </a:cubicBezTo>
                <a:cubicBezTo>
                  <a:pt x="8176" y="8165"/>
                  <a:pt x="8687" y="7242"/>
                  <a:pt x="8903" y="6333"/>
                </a:cubicBezTo>
                <a:cubicBezTo>
                  <a:pt x="9075" y="5619"/>
                  <a:pt x="8780" y="5023"/>
                  <a:pt x="8650" y="4807"/>
                </a:cubicBezTo>
                <a:cubicBezTo>
                  <a:pt x="8624" y="4755"/>
                  <a:pt x="8628" y="4686"/>
                  <a:pt x="8661" y="4642"/>
                </a:cubicBezTo>
                <a:lnTo>
                  <a:pt x="9350" y="3897"/>
                </a:lnTo>
                <a:cubicBezTo>
                  <a:pt x="9399" y="3845"/>
                  <a:pt x="9468" y="3832"/>
                  <a:pt x="9522" y="3876"/>
                </a:cubicBezTo>
                <a:cubicBezTo>
                  <a:pt x="10238" y="4353"/>
                  <a:pt x="10598" y="3919"/>
                  <a:pt x="10733" y="3681"/>
                </a:cubicBezTo>
                <a:cubicBezTo>
                  <a:pt x="10749" y="3651"/>
                  <a:pt x="10772" y="3637"/>
                  <a:pt x="10797" y="3637"/>
                </a:cubicBezTo>
                <a:close/>
              </a:path>
            </a:pathLst>
          </a:custGeom>
          <a:solidFill>
            <a:srgbClr val="92929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4" name="PROIBITO"/>
          <p:cNvSpPr txBox="1"/>
          <p:nvPr/>
        </p:nvSpPr>
        <p:spPr>
          <a:xfrm>
            <a:off x="15608293" y="4647334"/>
            <a:ext cx="1838961" cy="5230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2438337">
              <a:lnSpc>
                <a:spcPct val="100000"/>
              </a:lnSpc>
              <a:spcBef>
                <a:spcPts val="0"/>
              </a:spcBef>
              <a:defRPr b="1" sz="2800"/>
            </a:lvl1pPr>
          </a:lstStyle>
          <a:p>
            <a:pPr/>
            <a:r>
              <a:t>PROIBITO</a:t>
            </a:r>
          </a:p>
        </p:txBody>
      </p:sp>
      <p:sp>
        <p:nvSpPr>
          <p:cNvPr id="215" name="Triangle"/>
          <p:cNvSpPr/>
          <p:nvPr/>
        </p:nvSpPr>
        <p:spPr>
          <a:xfrm>
            <a:off x="2125746" y="2482623"/>
            <a:ext cx="8883145" cy="94937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ln w="5080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defTabSz="2438337"/>
          </a:p>
        </p:txBody>
      </p:sp>
      <p:sp>
        <p:nvSpPr>
          <p:cNvPr id="216" name="da “Costruiamoci il Futuro. Intelligenza Artificiale. Un approccio etico’  I. Ed EthosJob 2023 “   Roberto MAGNANI ©"/>
          <p:cNvSpPr txBox="1"/>
          <p:nvPr/>
        </p:nvSpPr>
        <p:spPr>
          <a:xfrm>
            <a:off x="264775" y="12328421"/>
            <a:ext cx="11589972" cy="6355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defTabSz="1755604">
              <a:lnSpc>
                <a:spcPct val="100000"/>
              </a:lnSpc>
              <a:spcBef>
                <a:spcPts val="0"/>
              </a:spcBef>
              <a:defRPr sz="1728">
                <a:solidFill>
                  <a:srgbClr val="53585F"/>
                </a:solidFill>
                <a:latin typeface="Produkt Extralight"/>
                <a:ea typeface="Produkt Extralight"/>
                <a:cs typeface="Produkt Extralight"/>
                <a:sym typeface="Produkt Extralight"/>
              </a:defRPr>
            </a:lvl1pPr>
          </a:lstStyle>
          <a:p>
            <a:pPr/>
            <a:r>
              <a:t>da “Costruiamoci il Futuro. Intelligenza Artificiale. Un approccio etico’  I. Ed EthosJob 2023 “   Roberto MAGNANI ©</a:t>
            </a:r>
          </a:p>
        </p:txBody>
      </p:sp>
      <p:sp>
        <p:nvSpPr>
          <p:cNvPr id="217" name="Approccio U.E. basato sul rischio - AI act"/>
          <p:cNvSpPr txBox="1"/>
          <p:nvPr>
            <p:ph type="title" idx="4294967295"/>
          </p:nvPr>
        </p:nvSpPr>
        <p:spPr>
          <a:xfrm>
            <a:off x="5854700" y="533739"/>
            <a:ext cx="14626233" cy="1435101"/>
          </a:xfrm>
          <a:prstGeom prst="rect">
            <a:avLst/>
          </a:prstGeom>
        </p:spPr>
        <p:txBody>
          <a:bodyPr lIns="144000" tIns="144000" rIns="144000" bIns="144000"/>
          <a:lstStyle>
            <a:lvl1pPr defTabSz="1804370">
              <a:lnSpc>
                <a:spcPct val="90000"/>
              </a:lnSpc>
              <a:defRPr b="0" spc="-130" sz="6512">
                <a:solidFill>
                  <a:srgbClr val="363C46"/>
                </a:solidFill>
                <a:latin typeface="Spectral"/>
                <a:ea typeface="Spectral"/>
                <a:cs typeface="Spectral"/>
                <a:sym typeface="Spectral"/>
              </a:defRPr>
            </a:lvl1pPr>
          </a:lstStyle>
          <a:p>
            <a:pPr/>
            <a:r>
              <a:t>Approccio U.E. basato sul rischio - AI act</a:t>
            </a:r>
          </a:p>
        </p:txBody>
      </p:sp>
      <p:sp>
        <p:nvSpPr>
          <p:cNvPr id="218" name="Slide Number"/>
          <p:cNvSpPr txBox="1"/>
          <p:nvPr>
            <p:ph type="sldNum" sz="quarter" idx="4294967295"/>
          </p:nvPr>
        </p:nvSpPr>
        <p:spPr>
          <a:xfrm>
            <a:off x="12052350" y="13055599"/>
            <a:ext cx="266803" cy="400000"/>
          </a:xfrm>
          <a:prstGeom prst="rect">
            <a:avLst/>
          </a:prstGeom>
          <a:ln w="25400">
            <a:solidFill>
              <a:srgbClr val="EEC8A3"/>
            </a:solidFill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Book"/>
          <p:cNvSpPr/>
          <p:nvPr/>
        </p:nvSpPr>
        <p:spPr>
          <a:xfrm>
            <a:off x="397863" y="2582908"/>
            <a:ext cx="1386958" cy="11259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8703"/>
                </a:lnTo>
                <a:lnTo>
                  <a:pt x="0" y="17407"/>
                </a:lnTo>
                <a:cubicBezTo>
                  <a:pt x="7892" y="17407"/>
                  <a:pt x="10521" y="21600"/>
                  <a:pt x="10521" y="21600"/>
                </a:cubicBezTo>
                <a:lnTo>
                  <a:pt x="10521" y="13417"/>
                </a:lnTo>
                <a:lnTo>
                  <a:pt x="10521" y="5233"/>
                </a:lnTo>
                <a:cubicBezTo>
                  <a:pt x="10521" y="5233"/>
                  <a:pt x="7892" y="0"/>
                  <a:pt x="0" y="0"/>
                </a:cubicBezTo>
                <a:close/>
                <a:moveTo>
                  <a:pt x="21600" y="0"/>
                </a:moveTo>
                <a:cubicBezTo>
                  <a:pt x="13708" y="0"/>
                  <a:pt x="11079" y="5233"/>
                  <a:pt x="11079" y="5233"/>
                </a:cubicBezTo>
                <a:lnTo>
                  <a:pt x="11079" y="13417"/>
                </a:lnTo>
                <a:lnTo>
                  <a:pt x="11079" y="21600"/>
                </a:lnTo>
                <a:cubicBezTo>
                  <a:pt x="11079" y="21600"/>
                  <a:pt x="13708" y="17407"/>
                  <a:pt x="21600" y="17407"/>
                </a:cubicBezTo>
                <a:lnTo>
                  <a:pt x="21600" y="8703"/>
                </a:lnTo>
                <a:lnTo>
                  <a:pt x="21600" y="0"/>
                </a:lnTo>
                <a:close/>
              </a:path>
            </a:pathLst>
          </a:custGeom>
          <a:solidFill>
            <a:srgbClr val="F0D29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 Light"/>
                <a:ea typeface="Graphik Light"/>
                <a:cs typeface="Graphik Light"/>
                <a:sym typeface="Graphik Light"/>
              </a:defRPr>
            </a:pPr>
          </a:p>
        </p:txBody>
      </p:sp>
      <p:grpSp>
        <p:nvGrpSpPr>
          <p:cNvPr id="223" name="DATA ACT…"/>
          <p:cNvGrpSpPr/>
          <p:nvPr/>
        </p:nvGrpSpPr>
        <p:grpSpPr>
          <a:xfrm>
            <a:off x="1469630" y="3505644"/>
            <a:ext cx="7851941" cy="3479801"/>
            <a:chOff x="0" y="0"/>
            <a:chExt cx="7851940" cy="3479800"/>
          </a:xfrm>
        </p:grpSpPr>
        <p:sp>
          <p:nvSpPr>
            <p:cNvPr id="222" name="DATA ACT…"/>
            <p:cNvSpPr txBox="1"/>
            <p:nvPr/>
          </p:nvSpPr>
          <p:spPr>
            <a:xfrm>
              <a:off x="127000" y="88900"/>
              <a:ext cx="7597941" cy="3149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defTabSz="457200">
                <a:lnSpc>
                  <a:spcPct val="100000"/>
                </a:lnSpc>
                <a:spcBef>
                  <a:spcPts val="0"/>
                </a:spcBef>
                <a:defRPr b="1" sz="2800">
                  <a:latin typeface="Times Roman"/>
                  <a:ea typeface="Times Roman"/>
                  <a:cs typeface="Times Roman"/>
                  <a:sym typeface="Times Roman"/>
                </a:defRPr>
              </a:pPr>
              <a:r>
                <a:t>DATA ACT</a:t>
              </a:r>
            </a:p>
            <a:p>
              <a:pPr defTabSz="457200">
                <a:lnSpc>
                  <a:spcPct val="100000"/>
                </a:lnSpc>
                <a:spcBef>
                  <a:spcPts val="0"/>
                </a:spcBef>
                <a:defRPr sz="2800">
                  <a:latin typeface="Times Roman"/>
                  <a:ea typeface="Times Roman"/>
                  <a:cs typeface="Times Roman"/>
                  <a:sym typeface="Times Roman"/>
                </a:defRPr>
              </a:pPr>
              <a:r>
                <a:t>Regola l'accesso e l'utilizzo dei dati non personali</a:t>
              </a:r>
            </a:p>
            <a:p>
              <a:pPr defTabSz="457200">
                <a:lnSpc>
                  <a:spcPct val="100000"/>
                </a:lnSpc>
                <a:spcBef>
                  <a:spcPts val="0"/>
                </a:spcBef>
                <a:defRPr sz="2800">
                  <a:latin typeface="Times Roman"/>
                  <a:ea typeface="Times Roman"/>
                  <a:cs typeface="Times Roman"/>
                  <a:sym typeface="Times Roman"/>
                </a:defRPr>
              </a:pPr>
              <a:r>
                <a:t>Permette agli utenti di accedere ai propri dati generati</a:t>
              </a:r>
            </a:p>
            <a:p>
              <a:pPr defTabSz="457200">
                <a:lnSpc>
                  <a:spcPct val="100000"/>
                </a:lnSpc>
                <a:spcBef>
                  <a:spcPts val="0"/>
                </a:spcBef>
                <a:defRPr sz="2800">
                  <a:latin typeface="Times Roman"/>
                  <a:ea typeface="Times Roman"/>
                  <a:cs typeface="Times Roman"/>
                  <a:sym typeface="Times Roman"/>
                </a:defRPr>
              </a:pPr>
              <a:r>
                <a:t>Facilita il cambio tra servizi cloud</a:t>
              </a:r>
            </a:p>
            <a:p>
              <a:pPr defTabSz="457200">
                <a:lnSpc>
                  <a:spcPct val="100000"/>
                </a:lnSpc>
                <a:spcBef>
                  <a:spcPts val="0"/>
                </a:spcBef>
                <a:defRPr sz="2800">
                  <a:latin typeface="Times Roman"/>
                  <a:ea typeface="Times Roman"/>
                  <a:cs typeface="Times Roman"/>
                  <a:sym typeface="Times Roman"/>
                </a:defRPr>
              </a:pPr>
              <a:r>
                <a:t>Protegge i dati sensibili delle aziende</a:t>
              </a:r>
            </a:p>
            <a:p>
              <a:pPr defTabSz="457200">
                <a:lnSpc>
                  <a:spcPct val="100000"/>
                </a:lnSpc>
                <a:spcBef>
                  <a:spcPts val="0"/>
                </a:spcBef>
                <a:defRPr sz="2800">
                  <a:latin typeface="Times Roman"/>
                  <a:ea typeface="Times Roman"/>
                  <a:cs typeface="Times Roman"/>
                  <a:sym typeface="Times Roman"/>
                </a:defRPr>
              </a:pPr>
              <a:r>
                <a:t>Stabilisce standard per l'interoperabilità</a:t>
              </a:r>
            </a:p>
          </p:txBody>
        </p:sp>
        <p:pic>
          <p:nvPicPr>
            <p:cNvPr id="221" name="DATA ACT… DATA ACTRegola l'accesso e l'utilizzo dei dati non personaliPermette agli utenti di accedere ai propri dati generatiFacilita il cambio tra servizi cloudProtegge i dati sensibili delle aziendeStabilisce standard per l'interoperabilità" descr="DATA ACT… DATA ACTRegola l'accesso e l'utilizzo dei dati non personaliPermette agli utenti di accedere ai propri dati generatiFacilita il cambio tra servizi cloudProtegge i dati sensibili delle aziendeStabilisce standard per l'interoperabilità"/>
            <p:cNvPicPr>
              <a:picLocks noChangeAspect="0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7851941" cy="3479800"/>
            </a:xfrm>
            <a:prstGeom prst="rect">
              <a:avLst/>
            </a:prstGeom>
            <a:effectLst/>
          </p:spPr>
        </p:pic>
      </p:grpSp>
      <p:sp>
        <p:nvSpPr>
          <p:cNvPr id="224" name="Digital Markets Act (DMA)…"/>
          <p:cNvSpPr txBox="1"/>
          <p:nvPr/>
        </p:nvSpPr>
        <p:spPr>
          <a:xfrm>
            <a:off x="14631801" y="3474275"/>
            <a:ext cx="5514567" cy="36949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457200">
              <a:lnSpc>
                <a:spcPct val="100000"/>
              </a:lnSpc>
              <a:spcBef>
                <a:spcPts val="1400"/>
              </a:spcBef>
              <a:defRPr b="1" sz="2600">
                <a:latin typeface="Times Roman"/>
                <a:ea typeface="Times Roman"/>
                <a:cs typeface="Times Roman"/>
                <a:sym typeface="Times Roman"/>
              </a:defRPr>
            </a:pPr>
            <a:r>
              <a:t>Digital Markets Act (DMA)</a:t>
            </a:r>
          </a:p>
          <a:p>
            <a:pPr marL="432776" indent="-293076" defTabSz="457200">
              <a:lnSpc>
                <a:spcPct val="100000"/>
              </a:lnSpc>
              <a:spcBef>
                <a:spcPts val="0"/>
              </a:spcBef>
              <a:buSzPct val="100000"/>
              <a:buFont typeface="Times Roman"/>
              <a:buChar char="•"/>
              <a:defRPr sz="2600">
                <a:latin typeface="Times Roman"/>
                <a:ea typeface="Times Roman"/>
                <a:cs typeface="Times Roman"/>
                <a:sym typeface="Times Roman"/>
              </a:defRPr>
            </a:pPr>
            <a:r>
              <a:t>Regola le grandi piattaforme digitali ("gatekeeper")</a:t>
            </a:r>
          </a:p>
          <a:p>
            <a:pPr marL="432776" indent="-293076" defTabSz="457200">
              <a:lnSpc>
                <a:spcPct val="100000"/>
              </a:lnSpc>
              <a:spcBef>
                <a:spcPts val="0"/>
              </a:spcBef>
              <a:buSzPct val="100000"/>
              <a:buFont typeface="Times Roman"/>
              <a:buChar char="•"/>
              <a:defRPr sz="2600">
                <a:latin typeface="Times Roman"/>
                <a:ea typeface="Times Roman"/>
                <a:cs typeface="Times Roman"/>
                <a:sym typeface="Times Roman"/>
              </a:defRPr>
            </a:pPr>
            <a:r>
              <a:t>Criteri per identificare i gatekeeper:</a:t>
            </a:r>
          </a:p>
          <a:p>
            <a:pPr lvl="1" marL="889976" indent="-293076" defTabSz="457200">
              <a:lnSpc>
                <a:spcPct val="100000"/>
              </a:lnSpc>
              <a:spcBef>
                <a:spcPts val="0"/>
              </a:spcBef>
              <a:buSzPct val="100000"/>
              <a:buFont typeface="Times Roman"/>
              <a:buChar char="◦"/>
              <a:defRPr sz="2600">
                <a:latin typeface="Times Roman"/>
                <a:ea typeface="Times Roman"/>
                <a:cs typeface="Times Roman"/>
                <a:sym typeface="Times Roman"/>
              </a:defRPr>
            </a:pPr>
            <a:r>
              <a:t>Fatturato &gt; €7.5 miliardi in EU</a:t>
            </a:r>
          </a:p>
          <a:p>
            <a:pPr lvl="1" marL="889976" indent="-293076" defTabSz="457200">
              <a:lnSpc>
                <a:spcPct val="100000"/>
              </a:lnSpc>
              <a:spcBef>
                <a:spcPts val="1200"/>
              </a:spcBef>
              <a:buSzPct val="100000"/>
              <a:buFont typeface="Times Roman"/>
              <a:buChar char="◦"/>
              <a:defRPr sz="2600">
                <a:latin typeface="Times Roman"/>
                <a:ea typeface="Times Roman"/>
                <a:cs typeface="Times Roman"/>
                <a:sym typeface="Times Roman"/>
              </a:defRPr>
            </a:pPr>
            <a:r>
              <a:t>45 milioni di utenti mensili</a:t>
            </a:r>
            <a:br/>
          </a:p>
          <a:p>
            <a:pPr lvl="1" marL="889976" indent="-293076" defTabSz="457200">
              <a:lnSpc>
                <a:spcPct val="100000"/>
              </a:lnSpc>
              <a:spcBef>
                <a:spcPts val="0"/>
              </a:spcBef>
              <a:buSzPct val="100000"/>
              <a:buFont typeface="Times Roman"/>
              <a:buChar char="◦"/>
              <a:defRPr sz="2600">
                <a:latin typeface="Times Roman"/>
                <a:ea typeface="Times Roman"/>
                <a:cs typeface="Times Roman"/>
                <a:sym typeface="Times Roman"/>
              </a:defRPr>
            </a:pPr>
            <a:r>
              <a:t>Posizione stabile e duratura</a:t>
            </a:r>
          </a:p>
        </p:txBody>
      </p:sp>
      <p:sp>
        <p:nvSpPr>
          <p:cNvPr id="225" name="Book"/>
          <p:cNvSpPr/>
          <p:nvPr/>
        </p:nvSpPr>
        <p:spPr>
          <a:xfrm>
            <a:off x="12684724" y="2460297"/>
            <a:ext cx="1386958" cy="11259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8703"/>
                </a:lnTo>
                <a:lnTo>
                  <a:pt x="0" y="17407"/>
                </a:lnTo>
                <a:cubicBezTo>
                  <a:pt x="7892" y="17407"/>
                  <a:pt x="10521" y="21600"/>
                  <a:pt x="10521" y="21600"/>
                </a:cubicBezTo>
                <a:lnTo>
                  <a:pt x="10521" y="13417"/>
                </a:lnTo>
                <a:lnTo>
                  <a:pt x="10521" y="5233"/>
                </a:lnTo>
                <a:cubicBezTo>
                  <a:pt x="10521" y="5233"/>
                  <a:pt x="7892" y="0"/>
                  <a:pt x="0" y="0"/>
                </a:cubicBezTo>
                <a:close/>
                <a:moveTo>
                  <a:pt x="21600" y="0"/>
                </a:moveTo>
                <a:cubicBezTo>
                  <a:pt x="13708" y="0"/>
                  <a:pt x="11079" y="5233"/>
                  <a:pt x="11079" y="5233"/>
                </a:cubicBezTo>
                <a:lnTo>
                  <a:pt x="11079" y="13417"/>
                </a:lnTo>
                <a:lnTo>
                  <a:pt x="11079" y="21600"/>
                </a:lnTo>
                <a:cubicBezTo>
                  <a:pt x="11079" y="21600"/>
                  <a:pt x="13708" y="17407"/>
                  <a:pt x="21600" y="17407"/>
                </a:cubicBezTo>
                <a:lnTo>
                  <a:pt x="21600" y="8703"/>
                </a:lnTo>
                <a:lnTo>
                  <a:pt x="21600" y="0"/>
                </a:lnTo>
                <a:close/>
              </a:path>
            </a:pathLst>
          </a:custGeom>
          <a:solidFill>
            <a:srgbClr val="BA898A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 Light"/>
                <a:ea typeface="Graphik Light"/>
                <a:cs typeface="Graphik Light"/>
                <a:sym typeface="Graphik Light"/>
              </a:defRPr>
            </a:pPr>
          </a:p>
        </p:txBody>
      </p:sp>
      <p:sp>
        <p:nvSpPr>
          <p:cNvPr id="226" name="Double Arrow"/>
          <p:cNvSpPr/>
          <p:nvPr/>
        </p:nvSpPr>
        <p:spPr>
          <a:xfrm>
            <a:off x="10365582" y="4034478"/>
            <a:ext cx="2968209" cy="1270001"/>
          </a:xfrm>
          <a:prstGeom prst="leftRightArrow">
            <a:avLst>
              <a:gd name="adj1" fmla="val 32000"/>
              <a:gd name="adj2" fmla="val 44000"/>
            </a:avLst>
          </a:prstGeom>
          <a:gradFill>
            <a:gsLst>
              <a:gs pos="0">
                <a:srgbClr val="F0D290"/>
              </a:gs>
              <a:gs pos="100000">
                <a:srgbClr val="E38300"/>
              </a:gs>
            </a:gsLst>
            <a:lin ang="54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7AFF80"/>
                </a:solidFill>
                <a:latin typeface="Graphik Light"/>
                <a:ea typeface="Graphik Light"/>
                <a:cs typeface="Graphik Light"/>
                <a:sym typeface="Graphik Light"/>
              </a:defRPr>
            </a:pPr>
          </a:p>
        </p:txBody>
      </p:sp>
      <p:pic>
        <p:nvPicPr>
          <p:cNvPr id="227" name="Rectangle Rectangle" descr="Rectangle Rectangl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29101" y="8715219"/>
            <a:ext cx="21568491" cy="3822442"/>
          </a:xfrm>
          <a:prstGeom prst="rect">
            <a:avLst/>
          </a:prstGeom>
        </p:spPr>
      </p:pic>
      <p:sp>
        <p:nvSpPr>
          <p:cNvPr id="229" name="Principi Fondamentali…"/>
          <p:cNvSpPr txBox="1"/>
          <p:nvPr/>
        </p:nvSpPr>
        <p:spPr>
          <a:xfrm>
            <a:off x="1862437" y="9121620"/>
            <a:ext cx="7296254" cy="27043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457200">
              <a:lnSpc>
                <a:spcPct val="100000"/>
              </a:lnSpc>
              <a:spcBef>
                <a:spcPts val="1400"/>
              </a:spcBef>
              <a:defRPr b="1" sz="3200">
                <a:latin typeface="Times Roman"/>
                <a:ea typeface="Times Roman"/>
                <a:cs typeface="Times Roman"/>
                <a:sym typeface="Times Roman"/>
              </a:defRPr>
            </a:pPr>
            <a:r>
              <a:t>Principi Fondamentali</a:t>
            </a:r>
          </a:p>
          <a:p>
            <a:pPr marL="447578" indent="-307878" defTabSz="457200">
              <a:lnSpc>
                <a:spcPct val="100000"/>
              </a:lnSpc>
              <a:spcBef>
                <a:spcPts val="0"/>
              </a:spcBef>
              <a:buSzPct val="100000"/>
              <a:buFont typeface="Times Roman"/>
              <a:buChar char="•"/>
              <a:defRPr sz="3200">
                <a:latin typeface="Times Roman"/>
                <a:ea typeface="Times Roman"/>
                <a:cs typeface="Times Roman"/>
                <a:sym typeface="Times Roman"/>
              </a:defRPr>
            </a:pPr>
            <a:r>
              <a:t>Responsabilità delle piattaforme online</a:t>
            </a:r>
          </a:p>
          <a:p>
            <a:pPr marL="447578" indent="-307878" defTabSz="457200">
              <a:lnSpc>
                <a:spcPct val="100000"/>
              </a:lnSpc>
              <a:spcBef>
                <a:spcPts val="0"/>
              </a:spcBef>
              <a:buSzPct val="100000"/>
              <a:buFont typeface="Times Roman"/>
              <a:buChar char="•"/>
              <a:defRPr sz="3200">
                <a:latin typeface="Times Roman"/>
                <a:ea typeface="Times Roman"/>
                <a:cs typeface="Times Roman"/>
                <a:sym typeface="Times Roman"/>
              </a:defRPr>
            </a:pPr>
            <a:r>
              <a:t>Protezione dei diritti fondamentali online</a:t>
            </a:r>
          </a:p>
          <a:p>
            <a:pPr marL="447578" indent="-307878" defTabSz="457200">
              <a:lnSpc>
                <a:spcPct val="100000"/>
              </a:lnSpc>
              <a:spcBef>
                <a:spcPts val="0"/>
              </a:spcBef>
              <a:buSzPct val="100000"/>
              <a:buFont typeface="Times Roman"/>
              <a:buChar char="•"/>
              <a:defRPr sz="3200">
                <a:latin typeface="Times Roman"/>
                <a:ea typeface="Times Roman"/>
                <a:cs typeface="Times Roman"/>
                <a:sym typeface="Times Roman"/>
              </a:defRPr>
            </a:pPr>
            <a:r>
              <a:t>Trasparenza degli algoritmi</a:t>
            </a:r>
          </a:p>
          <a:p>
            <a:pPr marL="447578" indent="-307878" defTabSz="457200">
              <a:lnSpc>
                <a:spcPct val="100000"/>
              </a:lnSpc>
              <a:spcBef>
                <a:spcPts val="0"/>
              </a:spcBef>
              <a:buSzPct val="100000"/>
              <a:buFont typeface="Times Roman"/>
              <a:buChar char="•"/>
              <a:defRPr sz="3200">
                <a:latin typeface="Times Roman"/>
                <a:ea typeface="Times Roman"/>
                <a:cs typeface="Times Roman"/>
                <a:sym typeface="Times Roman"/>
              </a:defRPr>
            </a:pPr>
            <a:r>
              <a:t>Moderazione dei contenuti</a:t>
            </a:r>
          </a:p>
        </p:txBody>
      </p:sp>
      <p:sp>
        <p:nvSpPr>
          <p:cNvPr id="230" name="Obblighi Chiave…"/>
          <p:cNvSpPr txBox="1"/>
          <p:nvPr/>
        </p:nvSpPr>
        <p:spPr>
          <a:xfrm>
            <a:off x="9023589" y="9121620"/>
            <a:ext cx="6779514" cy="27043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457200">
              <a:lnSpc>
                <a:spcPct val="100000"/>
              </a:lnSpc>
              <a:spcBef>
                <a:spcPts val="1400"/>
              </a:spcBef>
              <a:defRPr b="1" sz="3200">
                <a:latin typeface="Times Roman"/>
                <a:ea typeface="Times Roman"/>
                <a:cs typeface="Times Roman"/>
                <a:sym typeface="Times Roman"/>
              </a:defRPr>
            </a:pPr>
            <a:r>
              <a:t>Obblighi Chiave</a:t>
            </a:r>
          </a:p>
          <a:p>
            <a:pPr marL="447578" indent="-307878" defTabSz="457200">
              <a:lnSpc>
                <a:spcPct val="100000"/>
              </a:lnSpc>
              <a:spcBef>
                <a:spcPts val="0"/>
              </a:spcBef>
              <a:buSzPct val="100000"/>
              <a:buFont typeface="Times Roman"/>
              <a:buChar char="•"/>
              <a:defRPr sz="3200">
                <a:latin typeface="Times Roman"/>
                <a:ea typeface="Times Roman"/>
                <a:cs typeface="Times Roman"/>
                <a:sym typeface="Times Roman"/>
              </a:defRPr>
            </a:pPr>
            <a:r>
              <a:t>Rimozione rapida contenuti illegali</a:t>
            </a:r>
          </a:p>
          <a:p>
            <a:pPr marL="447578" indent="-307878" defTabSz="457200">
              <a:lnSpc>
                <a:spcPct val="100000"/>
              </a:lnSpc>
              <a:spcBef>
                <a:spcPts val="0"/>
              </a:spcBef>
              <a:buSzPct val="100000"/>
              <a:buFont typeface="Times Roman"/>
              <a:buChar char="•"/>
              <a:defRPr sz="3200">
                <a:latin typeface="Times Roman"/>
                <a:ea typeface="Times Roman"/>
                <a:cs typeface="Times Roman"/>
                <a:sym typeface="Times Roman"/>
              </a:defRPr>
            </a:pPr>
            <a:r>
              <a:t>Tracciabilità dei commercianti online</a:t>
            </a:r>
          </a:p>
          <a:p>
            <a:pPr marL="447578" indent="-307878" defTabSz="457200">
              <a:lnSpc>
                <a:spcPct val="100000"/>
              </a:lnSpc>
              <a:spcBef>
                <a:spcPts val="0"/>
              </a:spcBef>
              <a:buSzPct val="100000"/>
              <a:buFont typeface="Times Roman"/>
              <a:buChar char="•"/>
              <a:defRPr sz="3200">
                <a:latin typeface="Times Roman"/>
                <a:ea typeface="Times Roman"/>
                <a:cs typeface="Times Roman"/>
                <a:sym typeface="Times Roman"/>
              </a:defRPr>
            </a:pPr>
            <a:r>
              <a:t>Valutazione dei rischi sistemici</a:t>
            </a:r>
          </a:p>
          <a:p>
            <a:pPr marL="447578" indent="-307878" defTabSz="457200">
              <a:lnSpc>
                <a:spcPct val="100000"/>
              </a:lnSpc>
              <a:spcBef>
                <a:spcPts val="0"/>
              </a:spcBef>
              <a:buSzPct val="100000"/>
              <a:buFont typeface="Times Roman"/>
              <a:buChar char="•"/>
              <a:defRPr sz="3200">
                <a:latin typeface="Times Roman"/>
                <a:ea typeface="Times Roman"/>
                <a:cs typeface="Times Roman"/>
                <a:sym typeface="Times Roman"/>
              </a:defRPr>
            </a:pPr>
            <a:r>
              <a:t>Audit indipendenti</a:t>
            </a:r>
          </a:p>
        </p:txBody>
      </p:sp>
      <p:sp>
        <p:nvSpPr>
          <p:cNvPr id="231" name="Supervisione e Sanzioni…"/>
          <p:cNvSpPr txBox="1"/>
          <p:nvPr/>
        </p:nvSpPr>
        <p:spPr>
          <a:xfrm>
            <a:off x="15883370" y="9032971"/>
            <a:ext cx="6779514" cy="31869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457200">
              <a:lnSpc>
                <a:spcPct val="100000"/>
              </a:lnSpc>
              <a:spcBef>
                <a:spcPts val="1400"/>
              </a:spcBef>
              <a:defRPr b="1" sz="3200">
                <a:latin typeface="Times Roman"/>
                <a:ea typeface="Times Roman"/>
                <a:cs typeface="Times Roman"/>
                <a:sym typeface="Times Roman"/>
              </a:defRPr>
            </a:pPr>
            <a:r>
              <a:t>Supervisione e Sanzioni</a:t>
            </a:r>
          </a:p>
          <a:p>
            <a:pPr marL="447578" indent="-307878" defTabSz="457200">
              <a:lnSpc>
                <a:spcPct val="100000"/>
              </a:lnSpc>
              <a:spcBef>
                <a:spcPts val="0"/>
              </a:spcBef>
              <a:buSzPct val="100000"/>
              <a:buFont typeface="Times Roman"/>
              <a:buChar char="•"/>
              <a:defRPr sz="3200">
                <a:latin typeface="Times Roman"/>
                <a:ea typeface="Times Roman"/>
                <a:cs typeface="Times Roman"/>
                <a:sym typeface="Times Roman"/>
              </a:defRPr>
            </a:pPr>
            <a:r>
              <a:t>Coordinatori nazionaliservizi digitali</a:t>
            </a:r>
          </a:p>
          <a:p>
            <a:pPr marL="447578" indent="-307878" defTabSz="457200">
              <a:lnSpc>
                <a:spcPct val="100000"/>
              </a:lnSpc>
              <a:spcBef>
                <a:spcPts val="0"/>
              </a:spcBef>
              <a:buSzPct val="100000"/>
              <a:buFont typeface="Times Roman"/>
              <a:buChar char="•"/>
              <a:defRPr sz="3200">
                <a:latin typeface="Times Roman"/>
                <a:ea typeface="Times Roman"/>
                <a:cs typeface="Times Roman"/>
                <a:sym typeface="Times Roman"/>
              </a:defRPr>
            </a:pPr>
            <a:r>
              <a:t>Commissione Europea per piattaforme molto grandi</a:t>
            </a:r>
          </a:p>
          <a:p>
            <a:pPr marL="447578" indent="-307878" defTabSz="457200">
              <a:lnSpc>
                <a:spcPct val="100000"/>
              </a:lnSpc>
              <a:spcBef>
                <a:spcPts val="0"/>
              </a:spcBef>
              <a:buSzPct val="100000"/>
              <a:buFont typeface="Times Roman"/>
              <a:buChar char="•"/>
              <a:defRPr b="1" sz="3200">
                <a:latin typeface="Times Roman"/>
                <a:ea typeface="Times Roman"/>
                <a:cs typeface="Times Roman"/>
                <a:sym typeface="Times Roman"/>
              </a:defRPr>
            </a:pPr>
            <a:r>
              <a:t>Multe fino al 6% del fatturato globale</a:t>
            </a:r>
          </a:p>
        </p:txBody>
      </p:sp>
      <p:sp>
        <p:nvSpPr>
          <p:cNvPr id="232" name="Obblighi:…"/>
          <p:cNvSpPr txBox="1"/>
          <p:nvPr/>
        </p:nvSpPr>
        <p:spPr>
          <a:xfrm>
            <a:off x="20477888" y="3975544"/>
            <a:ext cx="3260378" cy="269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457200">
              <a:lnSpc>
                <a:spcPct val="100000"/>
              </a:lnSpc>
              <a:spcBef>
                <a:spcPts val="0"/>
              </a:spcBef>
              <a:defRPr sz="2800">
                <a:latin typeface="Times Roman"/>
                <a:ea typeface="Times Roman"/>
                <a:cs typeface="Times Roman"/>
                <a:sym typeface="Times Roman"/>
              </a:defRPr>
            </a:pPr>
            <a:r>
              <a:t>Obblighi:</a:t>
            </a:r>
          </a:p>
          <a:p>
            <a:pPr marL="436033" indent="-296333" defTabSz="457200">
              <a:lnSpc>
                <a:spcPct val="100000"/>
              </a:lnSpc>
              <a:spcBef>
                <a:spcPts val="0"/>
              </a:spcBef>
              <a:buSzPct val="100000"/>
              <a:buFont typeface="Times Roman"/>
              <a:buChar char="•"/>
              <a:defRPr sz="2800">
                <a:latin typeface="Times Roman"/>
                <a:ea typeface="Times Roman"/>
                <a:cs typeface="Times Roman"/>
                <a:sym typeface="Times Roman"/>
              </a:defRPr>
            </a:pPr>
            <a:r>
              <a:t>Interoperabilità</a:t>
            </a:r>
          </a:p>
          <a:p>
            <a:pPr marL="436033" indent="-296333" defTabSz="457200">
              <a:lnSpc>
                <a:spcPct val="100000"/>
              </a:lnSpc>
              <a:spcBef>
                <a:spcPts val="0"/>
              </a:spcBef>
              <a:buSzPct val="100000"/>
              <a:buFont typeface="Times Roman"/>
              <a:buChar char="•"/>
              <a:defRPr sz="2800">
                <a:latin typeface="Times Roman"/>
                <a:ea typeface="Times Roman"/>
                <a:cs typeface="Times Roman"/>
                <a:sym typeface="Times Roman"/>
              </a:defRPr>
            </a:pPr>
            <a:r>
              <a:t>Accesso ai dati per business users</a:t>
            </a:r>
          </a:p>
          <a:p>
            <a:pPr marL="436033" indent="-296333" defTabSz="457200">
              <a:lnSpc>
                <a:spcPct val="100000"/>
              </a:lnSpc>
              <a:spcBef>
                <a:spcPts val="0"/>
              </a:spcBef>
              <a:buSzPct val="100000"/>
              <a:buFont typeface="Times Roman"/>
              <a:buChar char="•"/>
              <a:defRPr sz="2800">
                <a:latin typeface="Times Roman"/>
                <a:ea typeface="Times Roman"/>
                <a:cs typeface="Times Roman"/>
                <a:sym typeface="Times Roman"/>
              </a:defRPr>
            </a:pPr>
            <a:r>
              <a:t>Divieto di self-preferencing</a:t>
            </a:r>
          </a:p>
        </p:txBody>
      </p:sp>
      <p:sp>
        <p:nvSpPr>
          <p:cNvPr id="233" name="Triangle"/>
          <p:cNvSpPr/>
          <p:nvPr/>
        </p:nvSpPr>
        <p:spPr>
          <a:xfrm>
            <a:off x="8636507" y="5020077"/>
            <a:ext cx="5765724" cy="31484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ln w="25400">
            <a:solidFill>
              <a:schemeClr val="accent1">
                <a:hueOff val="114395"/>
                <a:lumOff val="-249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53585F"/>
                </a:solidFill>
                <a:latin typeface="Graphik Light"/>
                <a:ea typeface="Graphik Light"/>
                <a:cs typeface="Graphik Light"/>
                <a:sym typeface="Graphik Light"/>
              </a:defRPr>
            </a:pPr>
          </a:p>
        </p:txBody>
      </p:sp>
      <p:pic>
        <p:nvPicPr>
          <p:cNvPr id="234" name="Rectangle Rectangle" descr="Rectangle Rectangle"/>
          <p:cNvPicPr>
            <a:picLocks noChangeAspect="0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4350679" y="3166501"/>
            <a:ext cx="9660858" cy="4310487"/>
          </a:xfrm>
          <a:prstGeom prst="rect">
            <a:avLst/>
          </a:prstGeom>
        </p:spPr>
      </p:pic>
      <p:sp>
        <p:nvSpPr>
          <p:cNvPr id="236" name="Digital Services Act (DSA)"/>
          <p:cNvSpPr txBox="1"/>
          <p:nvPr/>
        </p:nvSpPr>
        <p:spPr>
          <a:xfrm>
            <a:off x="1718373" y="8025819"/>
            <a:ext cx="525690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lnSpc>
                <a:spcPct val="100000"/>
              </a:lnSpc>
              <a:spcBef>
                <a:spcPts val="0"/>
              </a:spcBef>
              <a:defRPr b="1" sz="36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pPr/>
            <a:r>
              <a:t>Digital Services Act (DSA)</a:t>
            </a:r>
          </a:p>
        </p:txBody>
      </p:sp>
      <p:sp>
        <p:nvSpPr>
          <p:cNvPr id="237" name="Book"/>
          <p:cNvSpPr/>
          <p:nvPr/>
        </p:nvSpPr>
        <p:spPr>
          <a:xfrm>
            <a:off x="397863" y="8006769"/>
            <a:ext cx="1386958" cy="11259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8703"/>
                </a:lnTo>
                <a:lnTo>
                  <a:pt x="0" y="17407"/>
                </a:lnTo>
                <a:cubicBezTo>
                  <a:pt x="7892" y="17407"/>
                  <a:pt x="10521" y="21600"/>
                  <a:pt x="10521" y="21600"/>
                </a:cubicBezTo>
                <a:lnTo>
                  <a:pt x="10521" y="13417"/>
                </a:lnTo>
                <a:lnTo>
                  <a:pt x="10521" y="5233"/>
                </a:lnTo>
                <a:cubicBezTo>
                  <a:pt x="10521" y="5233"/>
                  <a:pt x="7892" y="0"/>
                  <a:pt x="0" y="0"/>
                </a:cubicBezTo>
                <a:close/>
                <a:moveTo>
                  <a:pt x="21600" y="0"/>
                </a:moveTo>
                <a:cubicBezTo>
                  <a:pt x="13708" y="0"/>
                  <a:pt x="11079" y="5233"/>
                  <a:pt x="11079" y="5233"/>
                </a:cubicBezTo>
                <a:lnTo>
                  <a:pt x="11079" y="13417"/>
                </a:lnTo>
                <a:lnTo>
                  <a:pt x="11079" y="21600"/>
                </a:lnTo>
                <a:cubicBezTo>
                  <a:pt x="11079" y="21600"/>
                  <a:pt x="13708" y="17407"/>
                  <a:pt x="21600" y="17407"/>
                </a:cubicBezTo>
                <a:lnTo>
                  <a:pt x="21600" y="8703"/>
                </a:lnTo>
                <a:lnTo>
                  <a:pt x="21600" y="0"/>
                </a:lnTo>
                <a:close/>
              </a:path>
            </a:pathLst>
          </a:custGeom>
          <a:solidFill>
            <a:srgbClr val="C6DBC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53585F"/>
                </a:solidFill>
                <a:latin typeface="Graphik Light"/>
                <a:ea typeface="Graphik Light"/>
                <a:cs typeface="Graphik Light"/>
                <a:sym typeface="Graphik Light"/>
              </a:defRPr>
            </a:pPr>
          </a:p>
        </p:txBody>
      </p:sp>
      <p:sp>
        <p:nvSpPr>
          <p:cNvPr id="238" name="AI ACT"/>
          <p:cNvSpPr txBox="1"/>
          <p:nvPr/>
        </p:nvSpPr>
        <p:spPr>
          <a:xfrm>
            <a:off x="10685233" y="6206443"/>
            <a:ext cx="1655573" cy="769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355600">
              <a:lnSpc>
                <a:spcPct val="100000"/>
              </a:lnSpc>
              <a:spcBef>
                <a:spcPts val="4700"/>
              </a:spcBef>
              <a:defRPr sz="4000">
                <a:latin typeface="Graphik Light"/>
                <a:ea typeface="Graphik Light"/>
                <a:cs typeface="Graphik Light"/>
                <a:sym typeface="Graphik Light"/>
              </a:defRPr>
            </a:lvl1pPr>
          </a:lstStyle>
          <a:p>
            <a:pPr/>
            <a:r>
              <a:t>AI ACT</a:t>
            </a:r>
          </a:p>
        </p:txBody>
      </p:sp>
      <p:sp>
        <p:nvSpPr>
          <p:cNvPr id="239" name="da “Costruiamoci il Futuro. Intelligenza Artificiale. Un approccio etico’  II ed .. Ed EthosJob 2025 “   Roberto MAGNANI ©"/>
          <p:cNvSpPr txBox="1"/>
          <p:nvPr/>
        </p:nvSpPr>
        <p:spPr>
          <a:xfrm>
            <a:off x="10082461" y="12561248"/>
            <a:ext cx="11589972" cy="63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defTabSz="1682453">
              <a:lnSpc>
                <a:spcPct val="100000"/>
              </a:lnSpc>
              <a:spcBef>
                <a:spcPts val="0"/>
              </a:spcBef>
              <a:defRPr sz="1656">
                <a:solidFill>
                  <a:srgbClr val="53585F"/>
                </a:solidFill>
                <a:latin typeface="Produkt Extralight"/>
                <a:ea typeface="Produkt Extralight"/>
                <a:cs typeface="Produkt Extralight"/>
                <a:sym typeface="Produkt Extralight"/>
              </a:defRPr>
            </a:lvl1pPr>
          </a:lstStyle>
          <a:p>
            <a:pPr/>
            <a:r>
              <a:t>da “Costruiamoci il Futuro. Intelligenza Artificiale. Un approccio etico’  II ed .. Ed EthosJob 2025 “   Roberto MAGNANI ©</a:t>
            </a:r>
          </a:p>
        </p:txBody>
      </p:sp>
      <p:sp>
        <p:nvSpPr>
          <p:cNvPr id="240" name="Le normative europee a protezione dei cittadini"/>
          <p:cNvSpPr txBox="1"/>
          <p:nvPr>
            <p:ph type="title" idx="4294967295"/>
          </p:nvPr>
        </p:nvSpPr>
        <p:spPr>
          <a:xfrm>
            <a:off x="3975100" y="340769"/>
            <a:ext cx="17381836" cy="1435101"/>
          </a:xfrm>
          <a:prstGeom prst="rect">
            <a:avLst/>
          </a:prstGeom>
        </p:spPr>
        <p:txBody>
          <a:bodyPr lIns="144000" tIns="144000" rIns="144000" bIns="144000"/>
          <a:lstStyle>
            <a:lvl1pPr defTabSz="1853137">
              <a:lnSpc>
                <a:spcPct val="90000"/>
              </a:lnSpc>
              <a:defRPr b="0" spc="-133" sz="6687">
                <a:solidFill>
                  <a:srgbClr val="363C46"/>
                </a:solidFill>
                <a:latin typeface="Spectral"/>
                <a:ea typeface="Spectral"/>
                <a:cs typeface="Spectral"/>
                <a:sym typeface="Spectral"/>
              </a:defRPr>
            </a:lvl1pPr>
          </a:lstStyle>
          <a:p>
            <a:pPr/>
            <a:r>
              <a:t>Le normative europee a protezione dei cittadini </a:t>
            </a:r>
          </a:p>
        </p:txBody>
      </p:sp>
      <p:sp>
        <p:nvSpPr>
          <p:cNvPr id="241" name="Slide Number"/>
          <p:cNvSpPr txBox="1"/>
          <p:nvPr>
            <p:ph type="sldNum" sz="quarter" idx="4294967295"/>
          </p:nvPr>
        </p:nvSpPr>
        <p:spPr>
          <a:xfrm>
            <a:off x="12052350" y="13055599"/>
            <a:ext cx="266803" cy="400000"/>
          </a:xfrm>
          <a:prstGeom prst="rect">
            <a:avLst/>
          </a:prstGeom>
          <a:ln w="25400">
            <a:solidFill>
              <a:srgbClr val="EEC8A3"/>
            </a:solidFill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71239" y="3200659"/>
            <a:ext cx="4495801" cy="4648201"/>
          </a:xfrm>
          <a:prstGeom prst="rect">
            <a:avLst/>
          </a:prstGeom>
          <a:ln w="12700">
            <a:miter lim="400000"/>
          </a:ln>
        </p:spPr>
      </p:pic>
      <p:sp>
        <p:nvSpPr>
          <p:cNvPr id="244" name="Regolamento (UE) 2024/1689 del Parlamento europeo e del Consiglio, del 13 giugno 2024, che stabilisce regole armonizzate sull'intelligenza artificiale e modifica i regolamenti (CE) n, 300/2008, (UE) n, 167/2013, (UE) n, 168/2013, (UE) 2018/858, (UE) 2018"/>
          <p:cNvSpPr txBox="1"/>
          <p:nvPr/>
        </p:nvSpPr>
        <p:spPr>
          <a:xfrm>
            <a:off x="312571" y="8178595"/>
            <a:ext cx="8013136" cy="27609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 defTabSz="914400">
              <a:lnSpc>
                <a:spcPct val="100000"/>
              </a:lnSpc>
              <a:spcBef>
                <a:spcPts val="0"/>
              </a:spcBef>
              <a:defRPr sz="24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pPr/>
            <a:r>
              <a:t>Regolamento (UE) 2024/1689 del Parlamento europeo e del Consiglio, del 13 giugno 2024, che stabilisce regole armonizzate sull'intelligenza artificiale e modifica i regolamenti (CE) n, 300/2008, (UE) n, 167/2013, (UE) n, 168/2013, (UE) 2018/858, (UE) 2018/1139 e (UE) 2019/2144 e le direttive 2014/90/UE, (UE) 2016/797 e (UE) 2020/1828 (regolamento sull'intelligenza artificiale)</a:t>
            </a:r>
          </a:p>
        </p:txBody>
      </p:sp>
      <p:sp>
        <p:nvSpPr>
          <p:cNvPr id="245" name="https://eur-lex.europa.eu/legal-content/IT/TXT/?uri=OJ:L_202401689"/>
          <p:cNvSpPr txBox="1"/>
          <p:nvPr/>
        </p:nvSpPr>
        <p:spPr>
          <a:xfrm>
            <a:off x="412880" y="11486112"/>
            <a:ext cx="14085040" cy="7289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defTabSz="1828800">
              <a:lnSpc>
                <a:spcPct val="100000"/>
              </a:lnSpc>
              <a:spcBef>
                <a:spcPts val="0"/>
              </a:spcBef>
              <a:defRPr sz="3600">
                <a:solidFill>
                  <a:srgbClr val="363C46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/>
            <a:r>
              <a:t>https://eur-lex.europa.eu/legal-content/IT/TXT/?uri=OJ:L_202401689</a:t>
            </a:r>
          </a:p>
        </p:txBody>
      </p:sp>
      <p:sp>
        <p:nvSpPr>
          <p:cNvPr id="246" name="Tappe Fondamentali dell'AI Act"/>
          <p:cNvSpPr txBox="1"/>
          <p:nvPr>
            <p:ph type="title" idx="4294967295"/>
          </p:nvPr>
        </p:nvSpPr>
        <p:spPr>
          <a:xfrm>
            <a:off x="5676900" y="596900"/>
            <a:ext cx="14325700" cy="1435100"/>
          </a:xfrm>
          <a:prstGeom prst="rect">
            <a:avLst/>
          </a:prstGeom>
        </p:spPr>
        <p:txBody>
          <a:bodyPr/>
          <a:lstStyle>
            <a:lvl1pPr defTabSz="2389572">
              <a:defRPr b="0" spc="-166" sz="8330"/>
            </a:lvl1pPr>
          </a:lstStyle>
          <a:p>
            <a:pPr/>
            <a:r>
              <a:t>Tappe Fondamentali dell'AI Act</a:t>
            </a:r>
          </a:p>
        </p:txBody>
      </p:sp>
      <p:sp>
        <p:nvSpPr>
          <p:cNvPr id="247" name="Entrata in vigore: L'AI Act è entrato in vigore il 1° agosto 2024.…"/>
          <p:cNvSpPr txBox="1"/>
          <p:nvPr>
            <p:ph type="body" sz="half" idx="4294967295"/>
          </p:nvPr>
        </p:nvSpPr>
        <p:spPr>
          <a:xfrm>
            <a:off x="8953500" y="2729994"/>
            <a:ext cx="13148767" cy="8812828"/>
          </a:xfrm>
          <a:prstGeom prst="rect">
            <a:avLst/>
          </a:prstGeom>
        </p:spPr>
        <p:txBody>
          <a:bodyPr/>
          <a:lstStyle/>
          <a:p>
            <a:pPr marL="766952" indent="-628650" defTabSz="905255">
              <a:lnSpc>
                <a:spcPct val="100000"/>
              </a:lnSpc>
              <a:spcBef>
                <a:spcPts val="2300"/>
              </a:spcBef>
              <a:buSzPct val="100000"/>
              <a:buFont typeface="Times Roman"/>
              <a:defRPr sz="3762">
                <a:latin typeface="Times Roman"/>
                <a:ea typeface="Times Roman"/>
                <a:cs typeface="Times Roman"/>
                <a:sym typeface="Times Roman"/>
              </a:defRPr>
            </a:pPr>
            <a:r>
              <a:rPr b="1"/>
              <a:t>Entrata in vigore:</a:t>
            </a:r>
            <a:r>
              <a:t> L'AI Act è entrato in vigore il 1° agosto 2024.</a:t>
            </a:r>
          </a:p>
          <a:p>
            <a:pPr marL="766952" indent="-628650" defTabSz="905255">
              <a:lnSpc>
                <a:spcPct val="100000"/>
              </a:lnSpc>
              <a:spcBef>
                <a:spcPts val="2300"/>
              </a:spcBef>
              <a:buSzPct val="100000"/>
              <a:buFont typeface="Times Roman"/>
              <a:defRPr b="1" sz="3762">
                <a:latin typeface="Times Roman"/>
                <a:ea typeface="Times Roman"/>
                <a:cs typeface="Times Roman"/>
                <a:sym typeface="Times Roman"/>
              </a:defRPr>
            </a:pPr>
            <a:r>
              <a:t>Prime applicazioni:</a:t>
            </a:r>
            <a:endParaRPr b="0"/>
          </a:p>
          <a:p>
            <a:pPr lvl="1" marL="1219580" indent="-628650" defTabSz="905255">
              <a:lnSpc>
                <a:spcPct val="100000"/>
              </a:lnSpc>
              <a:spcBef>
                <a:spcPts val="2300"/>
              </a:spcBef>
              <a:buSzPct val="100000"/>
              <a:buFont typeface="Times Roman"/>
              <a:buChar char="◦"/>
              <a:defRPr sz="3762">
                <a:latin typeface="Times Roman"/>
                <a:ea typeface="Times Roman"/>
                <a:cs typeface="Times Roman"/>
                <a:sym typeface="Times Roman"/>
              </a:defRPr>
            </a:pPr>
            <a:r>
              <a:t>2 febbraio 2025: Divieto dei sistemi di IA considerati a "rischio inaccettabile" e obblighi relativi all'alfabetizzazione sull'IA.</a:t>
            </a:r>
          </a:p>
          <a:p>
            <a:pPr lvl="1" marL="1219580" indent="-628650" defTabSz="905255">
              <a:lnSpc>
                <a:spcPct val="100000"/>
              </a:lnSpc>
              <a:spcBef>
                <a:spcPts val="2300"/>
              </a:spcBef>
              <a:buSzPct val="100000"/>
              <a:buFont typeface="Times Roman"/>
              <a:buChar char="◦"/>
              <a:defRPr sz="3762">
                <a:latin typeface="Times Roman"/>
                <a:ea typeface="Times Roman"/>
                <a:cs typeface="Times Roman"/>
                <a:sym typeface="Times Roman"/>
              </a:defRPr>
            </a:pPr>
            <a:r>
              <a:t>2 agosto 2025: Applicazione delle norme sulla governance e degli obblighi per i modelli di IA per scopi generali.</a:t>
            </a:r>
          </a:p>
          <a:p>
            <a:pPr marL="766952" indent="-628650" defTabSz="905255">
              <a:lnSpc>
                <a:spcPct val="100000"/>
              </a:lnSpc>
              <a:spcBef>
                <a:spcPts val="2300"/>
              </a:spcBef>
              <a:buSzPct val="100000"/>
              <a:buFont typeface="Times Roman"/>
              <a:defRPr sz="3762">
                <a:latin typeface="Times Roman"/>
                <a:ea typeface="Times Roman"/>
                <a:cs typeface="Times Roman"/>
                <a:sym typeface="Times Roman"/>
              </a:defRPr>
            </a:pPr>
            <a:r>
              <a:rPr b="1"/>
              <a:t>Applicazione generale:</a:t>
            </a:r>
            <a:r>
              <a:t> 2 agosto 2026: La maggior parte delle disposizioni dell'AI Act diventa applicabile.</a:t>
            </a:r>
          </a:p>
          <a:p>
            <a:pPr marL="766952" indent="-628650" defTabSz="905255">
              <a:lnSpc>
                <a:spcPct val="100000"/>
              </a:lnSpc>
              <a:spcBef>
                <a:spcPts val="2300"/>
              </a:spcBef>
              <a:buSzPct val="100000"/>
              <a:buFont typeface="Times Roman"/>
              <a:defRPr sz="3762">
                <a:latin typeface="Times Roman"/>
                <a:ea typeface="Times Roman"/>
                <a:cs typeface="Times Roman"/>
                <a:sym typeface="Times Roman"/>
              </a:defRPr>
            </a:pPr>
            <a:r>
              <a:rPr b="1"/>
              <a:t>Applicazione di norme specifiche:</a:t>
            </a:r>
            <a:r>
              <a:t> 2 agosto 2027: Norme per i sistemi di IA ad alto rischio integrati in prodotti regolamentati.</a:t>
            </a:r>
          </a:p>
        </p:txBody>
      </p:sp>
      <p:sp>
        <p:nvSpPr>
          <p:cNvPr id="248" name="Slide Number"/>
          <p:cNvSpPr txBox="1"/>
          <p:nvPr>
            <p:ph type="sldNum" sz="quarter" idx="4294967295"/>
          </p:nvPr>
        </p:nvSpPr>
        <p:spPr>
          <a:xfrm>
            <a:off x="12065050" y="130809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