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Presentation Title"/>
          <p:cNvSpPr txBox="1"/>
          <p:nvPr>
            <p:ph type="title" hasCustomPrompt="1"/>
          </p:nvPr>
        </p:nvSpPr>
        <p:spPr>
          <a:xfrm>
            <a:off x="1206496" y="3995225"/>
            <a:ext cx="21971005" cy="322797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6" name="Body Level One…"/>
          <p:cNvSpPr txBox="1"/>
          <p:nvPr>
            <p:ph type="body" sz="quarter" idx="21" hasCustomPrompt="1"/>
          </p:nvPr>
        </p:nvSpPr>
        <p:spPr>
          <a:xfrm>
            <a:off x="1367220" y="7436462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pic>
        <p:nvPicPr>
          <p:cNvPr id="2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490" y="111"/>
            <a:ext cx="24470980" cy="3526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412" y="2369398"/>
            <a:ext cx="7721601" cy="107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1719" y="3553214"/>
            <a:ext cx="9441996" cy="1017860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Milano 4 Luglio 2025"/>
          <p:cNvSpPr txBox="1"/>
          <p:nvPr/>
        </p:nvSpPr>
        <p:spPr>
          <a:xfrm>
            <a:off x="1054773" y="13251654"/>
            <a:ext cx="2825281" cy="44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2300"/>
            </a:lvl1pPr>
          </a:lstStyle>
          <a:p>
            <a:pPr/>
            <a:r>
              <a:t>Milano 4 Luglio 2025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17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26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4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ody Level One…"/>
          <p:cNvSpPr txBox="1"/>
          <p:nvPr>
            <p:ph type="body" sz="quarter" idx="1" hasCustomPrompt="1"/>
          </p:nvPr>
        </p:nvSpPr>
        <p:spPr>
          <a:xfrm>
            <a:off x="2430022" y="10675453"/>
            <a:ext cx="20200057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3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3"/>
          </a:xfrm>
          <a:prstGeom prst="rect">
            <a:avLst/>
          </a:prstGeom>
        </p:spPr>
        <p:txBody>
          <a:bodyPr numCol="1" spcCol="38100"/>
          <a:lstStyle>
            <a:lvl1pPr marL="131850" indent="37172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ow-angle exterior view of a modern building facade covered with aluminium discs under a clear, blue sky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62" name="Low-angle view of a modern, curved building under a cloudy sky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63" name="View from inside a modern white building with glass panels, looking up to a bright, partly cloudy sky"/>
          <p:cNvSpPr/>
          <p:nvPr>
            <p:ph type="pic" idx="23"/>
          </p:nvPr>
        </p:nvSpPr>
        <p:spPr>
          <a:xfrm>
            <a:off x="-124636" y="1270000"/>
            <a:ext cx="16840171" cy="1124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ow-angle view of the Azadi Tower in Tehran, Iran against a clear, bright sky"/>
          <p:cNvSpPr/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grpSp>
        <p:nvGrpSpPr>
          <p:cNvPr id="174" name="pasted-movie.png"/>
          <p:cNvGrpSpPr/>
          <p:nvPr/>
        </p:nvGrpSpPr>
        <p:grpSpPr>
          <a:xfrm>
            <a:off x="20465551" y="99619"/>
            <a:ext cx="3809456" cy="3122454"/>
            <a:chOff x="-2" y="0"/>
            <a:chExt cx="3809455" cy="3122453"/>
          </a:xfrm>
        </p:grpSpPr>
        <p:pic>
          <p:nvPicPr>
            <p:cNvPr id="17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3142" y="226197"/>
              <a:ext cx="3163169" cy="2282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" y="0"/>
              <a:ext cx="3809456" cy="312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pasted-movie.png"/>
          <p:cNvGrpSpPr/>
          <p:nvPr/>
        </p:nvGrpSpPr>
        <p:grpSpPr>
          <a:xfrm>
            <a:off x="-55689" y="-1984"/>
            <a:ext cx="1518393" cy="1430389"/>
            <a:chOff x="-1" y="0"/>
            <a:chExt cx="1518391" cy="1430387"/>
          </a:xfrm>
        </p:grpSpPr>
        <p:pic>
          <p:nvPicPr>
            <p:cNvPr id="18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264389" cy="1100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1518393" cy="1430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7" name="pasted-movie.png"/>
          <p:cNvGrpSpPr/>
          <p:nvPr/>
        </p:nvGrpSpPr>
        <p:grpSpPr>
          <a:xfrm>
            <a:off x="20465551" y="99619"/>
            <a:ext cx="3809456" cy="3122454"/>
            <a:chOff x="-2" y="0"/>
            <a:chExt cx="3809455" cy="3122453"/>
          </a:xfrm>
        </p:grpSpPr>
        <p:pic>
          <p:nvPicPr>
            <p:cNvPr id="18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142" y="226197"/>
              <a:ext cx="3163169" cy="2282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" y="0"/>
              <a:ext cx="3809456" cy="312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0" name="pasted-movie.png"/>
          <p:cNvGrpSpPr/>
          <p:nvPr/>
        </p:nvGrpSpPr>
        <p:grpSpPr>
          <a:xfrm>
            <a:off x="170880" y="11125224"/>
            <a:ext cx="3549080" cy="2533527"/>
            <a:chOff x="-1" y="-1"/>
            <a:chExt cx="3549078" cy="2533525"/>
          </a:xfrm>
        </p:grpSpPr>
        <p:pic>
          <p:nvPicPr>
            <p:cNvPr id="188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39902" y="167933"/>
              <a:ext cx="3069271" cy="1909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" y="-2"/>
              <a:ext cx="3549079" cy="2533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1" name="Immagine 6" descr="Immagin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942584" y="10400383"/>
            <a:ext cx="2210412" cy="331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International AI Day…"/>
          <p:cNvSpPr txBox="1"/>
          <p:nvPr/>
        </p:nvSpPr>
        <p:spPr>
          <a:xfrm>
            <a:off x="1432649" y="-4341"/>
            <a:ext cx="4658885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357">
              <a:lnSpc>
                <a:spcPct val="100000"/>
              </a:lnSpc>
              <a:spcBef>
                <a:spcPts val="0"/>
              </a:spcBef>
              <a:defRPr b="1" sz="2900">
                <a:solidFill>
                  <a:srgbClr val="FFC000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International AI Day </a:t>
            </a:r>
          </a:p>
          <a:p>
            <a:pPr defTabSz="1828357">
              <a:lnSpc>
                <a:spcPct val="100000"/>
              </a:lnSpc>
              <a:spcBef>
                <a:spcPts val="0"/>
              </a:spcBef>
              <a:defRPr b="1" sz="2900">
                <a:solidFill>
                  <a:srgbClr val="FFC000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July 4th</a:t>
            </a:r>
            <a:br/>
            <a:r>
              <a:rPr b="0" i="1">
                <a:solidFill>
                  <a:srgbClr val="FFFFFF"/>
                </a:solidFill>
              </a:rPr>
              <a:t>Accendere il futuro, insieme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a titol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 defTabSz="1828800">
              <a:lnSpc>
                <a:spcPct val="90000"/>
              </a:lnSpc>
              <a:defRPr b="0" spc="0" sz="120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 numCol="1" spcCol="38100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Aptos"/>
                <a:ea typeface="Aptos"/>
                <a:cs typeface="Aptos"/>
                <a:sym typeface="Aptos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Aptos"/>
                <a:ea typeface="Aptos"/>
                <a:cs typeface="Aptos"/>
                <a:sym typeface="Aptos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Aptos"/>
                <a:ea typeface="Aptos"/>
                <a:cs typeface="Aptos"/>
                <a:sym typeface="Aptos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Aptos"/>
                <a:ea typeface="Aptos"/>
                <a:cs typeface="Aptos"/>
                <a:sym typeface="Aptos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22172991" y="12802235"/>
            <a:ext cx="534610" cy="5511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View from inside a stone structure, looking out towards stairs and a clear, blue sky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9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40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1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 modern white building with glass panels against a clear, blue sky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50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51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8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79" name="Small section of a modern shell bridge in Qingdao, Shandong, China with a partly cloudy sky above"/>
          <p:cNvSpPr/>
          <p:nvPr>
            <p:ph type="pic" idx="22"/>
          </p:nvPr>
        </p:nvSpPr>
        <p:spPr>
          <a:xfrm>
            <a:off x="9271000" y="1263846"/>
            <a:ext cx="16773843" cy="1118820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80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9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90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100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slideLayout" Target="../slideLayouts/slideLayout1.xml"/><Relationship Id="rId12" Type="http://schemas.openxmlformats.org/officeDocument/2006/relationships/slideLayout" Target="../slideLayouts/slideLayout2.xml"/><Relationship Id="rId13" Type="http://schemas.openxmlformats.org/officeDocument/2006/relationships/slideLayout" Target="../slideLayouts/slideLayout3.xml"/><Relationship Id="rId14" Type="http://schemas.openxmlformats.org/officeDocument/2006/relationships/slideLayout" Target="../slideLayouts/slideLayout4.xml"/><Relationship Id="rId15" Type="http://schemas.openxmlformats.org/officeDocument/2006/relationships/slideLayout" Target="../slideLayouts/slideLayout5.xml"/><Relationship Id="rId16" Type="http://schemas.openxmlformats.org/officeDocument/2006/relationships/slideLayout" Target="../slideLayouts/slideLayout6.xml"/><Relationship Id="rId17" Type="http://schemas.openxmlformats.org/officeDocument/2006/relationships/slideLayout" Target="../slideLayouts/slideLayout7.xml"/><Relationship Id="rId18" Type="http://schemas.openxmlformats.org/officeDocument/2006/relationships/slideLayout" Target="../slideLayouts/slideLayout8.xml"/><Relationship Id="rId1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14.xml"/><Relationship Id="rId25" Type="http://schemas.openxmlformats.org/officeDocument/2006/relationships/slideLayout" Target="../slideLayouts/slideLayout15.xml"/><Relationship Id="rId26" Type="http://schemas.openxmlformats.org/officeDocument/2006/relationships/slideLayout" Target="../slideLayouts/slideLayout16.xml"/><Relationship Id="rId27" Type="http://schemas.openxmlformats.org/officeDocument/2006/relationships/slideLayout" Target="../slideLayouts/slideLayout17.xml"/><Relationship Id="rId28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sted-movie.png"/>
          <p:cNvGrpSpPr/>
          <p:nvPr/>
        </p:nvGrpSpPr>
        <p:grpSpPr>
          <a:xfrm>
            <a:off x="347156" y="-1984"/>
            <a:ext cx="1518393" cy="1430389"/>
            <a:chOff x="-1" y="0"/>
            <a:chExt cx="1518391" cy="1430387"/>
          </a:xfrm>
        </p:grpSpPr>
        <p:pic>
          <p:nvPicPr>
            <p:cNvPr id="2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264389" cy="1100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1518393" cy="1430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" name="pasted-movie.png"/>
          <p:cNvGrpSpPr/>
          <p:nvPr/>
        </p:nvGrpSpPr>
        <p:grpSpPr>
          <a:xfrm>
            <a:off x="22777817" y="99619"/>
            <a:ext cx="1497190" cy="1227185"/>
            <a:chOff x="0" y="0"/>
            <a:chExt cx="1497188" cy="1227184"/>
          </a:xfrm>
        </p:grpSpPr>
        <p:pic>
          <p:nvPicPr>
            <p:cNvPr id="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1" y="88900"/>
              <a:ext cx="1243186" cy="896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1497189" cy="1227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" name="pasted-movie.png"/>
          <p:cNvGrpSpPr/>
          <p:nvPr/>
        </p:nvGrpSpPr>
        <p:grpSpPr>
          <a:xfrm>
            <a:off x="216812" y="12428646"/>
            <a:ext cx="2298286" cy="1227185"/>
            <a:chOff x="0" y="0"/>
            <a:chExt cx="2298285" cy="1227184"/>
          </a:xfrm>
        </p:grpSpPr>
        <p:pic>
          <p:nvPicPr>
            <p:cNvPr id="8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2044284" cy="896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2298286" cy="1227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" name="pasted-movie.png"/>
          <p:cNvGrpSpPr/>
          <p:nvPr/>
        </p:nvGrpSpPr>
        <p:grpSpPr>
          <a:xfrm>
            <a:off x="22303685" y="12422437"/>
            <a:ext cx="1878820" cy="1341203"/>
            <a:chOff x="0" y="-1"/>
            <a:chExt cx="1878819" cy="1341202"/>
          </a:xfrm>
        </p:grpSpPr>
        <p:pic>
          <p:nvPicPr>
            <p:cNvPr id="11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1"/>
              <a:ext cx="1624817" cy="1010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asted-movie.png" descr="pasted-movi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-2"/>
              <a:ext cx="1878820" cy="1341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GIIA"/>
          <p:cNvSpPr txBox="1"/>
          <p:nvPr/>
        </p:nvSpPr>
        <p:spPr>
          <a:xfrm>
            <a:off x="1884163" y="308991"/>
            <a:ext cx="128778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GIIA</a:t>
            </a:r>
          </a:p>
        </p:txBody>
      </p:sp>
      <p:sp>
        <p:nvSpPr>
          <p:cNvPr id="15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61" r:id="rId23"/>
    <p:sldLayoutId id="2147483662" r:id="rId24"/>
    <p:sldLayoutId id="2147483663" r:id="rId25"/>
    <p:sldLayoutId id="2147483664" r:id="rId26"/>
    <p:sldLayoutId id="2147483665" r:id="rId27"/>
    <p:sldLayoutId id="2147483666" r:id="rId2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pasted-movie.png"/>
          <p:cNvGrpSpPr/>
          <p:nvPr/>
        </p:nvGrpSpPr>
        <p:grpSpPr>
          <a:xfrm>
            <a:off x="-868299" y="-97762"/>
            <a:ext cx="26657119" cy="14160502"/>
            <a:chOff x="0" y="0"/>
            <a:chExt cx="26657117" cy="14160501"/>
          </a:xfrm>
        </p:grpSpPr>
        <p:pic>
          <p:nvPicPr>
            <p:cNvPr id="21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6250718" cy="13716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6657118" cy="14160502"/>
            </a:xfrm>
            <a:prstGeom prst="rect">
              <a:avLst/>
            </a:prstGeom>
            <a:effectLst/>
          </p:spPr>
        </p:pic>
      </p:grpSp>
      <p:sp>
        <p:nvSpPr>
          <p:cNvPr id="214" name="CasellaDiTesto 58"/>
          <p:cNvSpPr txBox="1"/>
          <p:nvPr/>
        </p:nvSpPr>
        <p:spPr>
          <a:xfrm>
            <a:off x="931860" y="15263"/>
            <a:ext cx="12107704" cy="132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 defTabSz="1828357">
              <a:lnSpc>
                <a:spcPct val="100000"/>
              </a:lnSpc>
              <a:spcBef>
                <a:spcPts val="0"/>
              </a:spcBef>
              <a:defRPr b="1" sz="2500">
                <a:solidFill>
                  <a:srgbClr val="FFC000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International AI Day </a:t>
            </a:r>
          </a:p>
          <a:p>
            <a:pPr defTabSz="1828357">
              <a:lnSpc>
                <a:spcPct val="100000"/>
              </a:lnSpc>
              <a:spcBef>
                <a:spcPts val="0"/>
              </a:spcBef>
              <a:defRPr b="1" sz="2500">
                <a:solidFill>
                  <a:srgbClr val="FFC000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July 4th</a:t>
            </a:r>
            <a:br/>
            <a:r>
              <a:rPr b="0" i="1">
                <a:solidFill>
                  <a:srgbClr val="FFFFFF"/>
                </a:solidFill>
              </a:rPr>
              <a:t>Accendere il futuro, insieme</a:t>
            </a:r>
          </a:p>
        </p:txBody>
      </p:sp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9882" y="5260587"/>
            <a:ext cx="16524522" cy="22473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pasted-movie.png"/>
          <p:cNvGrpSpPr/>
          <p:nvPr/>
        </p:nvGrpSpPr>
        <p:grpSpPr>
          <a:xfrm>
            <a:off x="20465551" y="99619"/>
            <a:ext cx="3809456" cy="3122454"/>
            <a:chOff x="-2" y="0"/>
            <a:chExt cx="3809455" cy="3122453"/>
          </a:xfrm>
        </p:grpSpPr>
        <p:pic>
          <p:nvPicPr>
            <p:cNvPr id="216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142" y="226197"/>
              <a:ext cx="3163169" cy="2282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" y="0"/>
              <a:ext cx="3809456" cy="312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pasted-movie.png"/>
          <p:cNvGrpSpPr/>
          <p:nvPr/>
        </p:nvGrpSpPr>
        <p:grpSpPr>
          <a:xfrm>
            <a:off x="2539832" y="2022168"/>
            <a:ext cx="4113306" cy="4618943"/>
            <a:chOff x="0" y="0"/>
            <a:chExt cx="4113304" cy="4618941"/>
          </a:xfrm>
        </p:grpSpPr>
        <p:pic>
          <p:nvPicPr>
            <p:cNvPr id="220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706905" cy="417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113306" cy="4618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Giornalista | Vicepresidente UGIS Unione Giornalisti Italiani Scientifici | Segretario Generale FAST Federazione Associazioni Scientifiche e Tecniche | Responsabile del concorso internazionale &quot;I giovani e le scienze&quot;"/>
          <p:cNvSpPr txBox="1"/>
          <p:nvPr/>
        </p:nvSpPr>
        <p:spPr>
          <a:xfrm>
            <a:off x="8692622" y="3560974"/>
            <a:ext cx="12624550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8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Giornalista | Vicepresidente UGIS Unione Giornalisti Italiani Scientifici | Segretario Generale FAST Federazione Associazioni Scientifiche e Tecniche | Responsabile del concorso internazionale "I giovani e le scienze"</a:t>
            </a:r>
          </a:p>
        </p:txBody>
      </p:sp>
      <p:grpSp>
        <p:nvGrpSpPr>
          <p:cNvPr id="226" name="pasted-movie.png"/>
          <p:cNvGrpSpPr/>
          <p:nvPr/>
        </p:nvGrpSpPr>
        <p:grpSpPr>
          <a:xfrm>
            <a:off x="4797983" y="7735830"/>
            <a:ext cx="4266449" cy="4841147"/>
            <a:chOff x="0" y="0"/>
            <a:chExt cx="4266447" cy="4841145"/>
          </a:xfrm>
        </p:grpSpPr>
        <p:pic>
          <p:nvPicPr>
            <p:cNvPr id="22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860048" cy="4396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4266449" cy="4841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" name="Alberto Pieri"/>
          <p:cNvSpPr txBox="1"/>
          <p:nvPr/>
        </p:nvSpPr>
        <p:spPr>
          <a:xfrm>
            <a:off x="8779629" y="2059202"/>
            <a:ext cx="4210356" cy="101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124" sz="6200">
                <a:solidFill>
                  <a:srgbClr val="FFFFFF"/>
                </a:solidFill>
              </a:defRPr>
            </a:lvl1pPr>
          </a:lstStyle>
          <a:p>
            <a:pPr/>
            <a:r>
              <a:t>Alberto Pieri</a:t>
            </a:r>
          </a:p>
        </p:txBody>
      </p:sp>
      <p:sp>
        <p:nvSpPr>
          <p:cNvPr id="228" name="Roberto Magnani"/>
          <p:cNvSpPr txBox="1"/>
          <p:nvPr/>
        </p:nvSpPr>
        <p:spPr>
          <a:xfrm>
            <a:off x="10281042" y="7802344"/>
            <a:ext cx="5974132" cy="1019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124" sz="6200">
                <a:solidFill>
                  <a:srgbClr val="FFFFFF"/>
                </a:solidFill>
              </a:defRPr>
            </a:lvl1pPr>
          </a:lstStyle>
          <a:p>
            <a:pPr/>
            <a:r>
              <a:t>Roberto Magnani</a:t>
            </a:r>
          </a:p>
        </p:txBody>
      </p:sp>
      <p:sp>
        <p:nvSpPr>
          <p:cNvPr id="229" name="Consulente senior…"/>
          <p:cNvSpPr txBox="1"/>
          <p:nvPr/>
        </p:nvSpPr>
        <p:spPr>
          <a:xfrm>
            <a:off x="10399444" y="9210253"/>
            <a:ext cx="11035622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Consulente senior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Comitato Tecnico Scientifico ENIA®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Consigliere AEIT, sez. di Milano</a:t>
            </a:r>
          </a:p>
        </p:txBody>
      </p:sp>
      <p:pic>
        <p:nvPicPr>
          <p:cNvPr id="230" name="Immagine 6" descr="Immagin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173203" y="9227263"/>
            <a:ext cx="2992492" cy="4488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Video Vice presidente Came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Video Vice presidente Camera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abio Pizzul"/>
          <p:cNvSpPr txBox="1"/>
          <p:nvPr>
            <p:ph type="title" idx="4294967295"/>
          </p:nvPr>
        </p:nvSpPr>
        <p:spPr>
          <a:xfrm>
            <a:off x="7788198" y="2708806"/>
            <a:ext cx="12569299" cy="1430386"/>
          </a:xfrm>
          <a:prstGeom prst="rect">
            <a:avLst/>
          </a:prstGeom>
        </p:spPr>
        <p:txBody>
          <a:bodyPr/>
          <a:lstStyle>
            <a:lvl1pPr defTabSz="2389570">
              <a:defRPr spc="-200" sz="8700">
                <a:solidFill>
                  <a:srgbClr val="FFFFFF"/>
                </a:solidFill>
              </a:defRPr>
            </a:lvl1pPr>
          </a:lstStyle>
          <a:p>
            <a:pPr/>
            <a:r>
              <a:t>Fabio Pizzul</a:t>
            </a:r>
          </a:p>
        </p:txBody>
      </p:sp>
      <p:sp>
        <p:nvSpPr>
          <p:cNvPr id="235" name="Giornalista, docente e già Consigliere Regionale della Lombardia…"/>
          <p:cNvSpPr txBox="1"/>
          <p:nvPr/>
        </p:nvSpPr>
        <p:spPr>
          <a:xfrm>
            <a:off x="9797153" y="6167404"/>
            <a:ext cx="13520847" cy="384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defRPr b="1" sz="31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Giornalista, docente e già Consigliere Regionale della Lombardia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31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È stato direttore di Radio Marconi e docente al Master di Giornalismo dell’Università Cattolica. 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31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Lunga esperienza nella comunicazione e nell’associazionismo cattolico, di cui è stato protagonista come presidente di Azione Cattolica Ambrosiana.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31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br/>
            <a:r>
              <a:t>Dal 2010 al 2015 è stato Consigliere Regionale per il Partito Democratico</a:t>
            </a:r>
          </a:p>
        </p:txBody>
      </p:sp>
      <p:grpSp>
        <p:nvGrpSpPr>
          <p:cNvPr id="238" name="pasted-movie.png"/>
          <p:cNvGrpSpPr/>
          <p:nvPr/>
        </p:nvGrpSpPr>
        <p:grpSpPr>
          <a:xfrm>
            <a:off x="2598390" y="5305683"/>
            <a:ext cx="4201585" cy="4384263"/>
            <a:chOff x="0" y="0"/>
            <a:chExt cx="4201583" cy="4384261"/>
          </a:xfrm>
        </p:grpSpPr>
        <p:pic>
          <p:nvPicPr>
            <p:cNvPr id="23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795184" cy="3939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01584" cy="4384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" name="Giornalista, presidente Ambrosianeum"/>
          <p:cNvSpPr txBox="1"/>
          <p:nvPr/>
        </p:nvSpPr>
        <p:spPr>
          <a:xfrm>
            <a:off x="8364935" y="4402442"/>
            <a:ext cx="1325086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Giornalista, presidente Ambrosianeum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Elena Buscemi…"/>
          <p:cNvSpPr txBox="1"/>
          <p:nvPr>
            <p:ph type="title" idx="4294967295"/>
          </p:nvPr>
        </p:nvSpPr>
        <p:spPr>
          <a:xfrm>
            <a:off x="5590208" y="2286001"/>
            <a:ext cx="16352474" cy="3655288"/>
          </a:xfrm>
          <a:prstGeom prst="rect">
            <a:avLst/>
          </a:prstGeom>
        </p:spPr>
        <p:txBody>
          <a:bodyPr/>
          <a:lstStyle/>
          <a:p>
            <a:pPr>
              <a:defRPr spc="-200">
                <a:solidFill>
                  <a:srgbClr val="FFFFFF"/>
                </a:solidFill>
              </a:defRPr>
            </a:pPr>
            <a:r>
              <a:t>Elena Buscemi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 b="0" spc="-200" sz="6000">
                <a:solidFill>
                  <a:srgbClr val="FFFFFF"/>
                </a:solidFill>
              </a:defRPr>
            </a:pPr>
            <a:r>
              <a:t>Presidente Consiglio Comunale di Milano</a:t>
            </a:r>
          </a:p>
        </p:txBody>
      </p:sp>
      <p:grpSp>
        <p:nvGrpSpPr>
          <p:cNvPr id="244" name="pasted-movie.png"/>
          <p:cNvGrpSpPr/>
          <p:nvPr/>
        </p:nvGrpSpPr>
        <p:grpSpPr>
          <a:xfrm>
            <a:off x="2216889" y="6387011"/>
            <a:ext cx="3586221" cy="3316101"/>
            <a:chOff x="0" y="0"/>
            <a:chExt cx="3586220" cy="3316099"/>
          </a:xfrm>
        </p:grpSpPr>
        <p:pic>
          <p:nvPicPr>
            <p:cNvPr id="24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179820" cy="2871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586221" cy="331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62257" y="4678375"/>
            <a:ext cx="2648760" cy="365528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Focus su Diritti, lavoro, casa, parità di genere,…"/>
          <p:cNvSpPr txBox="1"/>
          <p:nvPr/>
        </p:nvSpPr>
        <p:spPr>
          <a:xfrm>
            <a:off x="7003797" y="6609262"/>
            <a:ext cx="13257773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Focus su Diritti, lavoro, casa, parità di genere,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Vicepresidente della Commissione Urbanistica e Presidente della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Commissione Casa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Delegata del Sindaco in Città Metropolitana  al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Lavoro e alle Politiche social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Elena Buscemi…"/>
          <p:cNvSpPr txBox="1"/>
          <p:nvPr>
            <p:ph type="title" idx="4294967295"/>
          </p:nvPr>
        </p:nvSpPr>
        <p:spPr>
          <a:xfrm>
            <a:off x="5756085" y="2143821"/>
            <a:ext cx="16352474" cy="3655288"/>
          </a:xfrm>
          <a:prstGeom prst="rect">
            <a:avLst/>
          </a:prstGeom>
        </p:spPr>
        <p:txBody>
          <a:bodyPr/>
          <a:lstStyle/>
          <a:p>
            <a:pPr>
              <a:defRPr spc="-200">
                <a:solidFill>
                  <a:srgbClr val="FFFFFF"/>
                </a:solidFill>
              </a:defRPr>
            </a:pPr>
            <a:r>
              <a:t>Giovanni Caprara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 b="0" spc="-200" sz="6000">
                <a:solidFill>
                  <a:srgbClr val="FFFFFF"/>
                </a:solidFill>
              </a:defRPr>
            </a:pPr>
            <a:r>
              <a:t>Presidente U.G.I.S.</a:t>
            </a:r>
          </a:p>
        </p:txBody>
      </p:sp>
      <p:sp>
        <p:nvSpPr>
          <p:cNvPr id="249" name="Focus su Diritti, lavoro, casa, parità di genere,…"/>
          <p:cNvSpPr txBox="1"/>
          <p:nvPr/>
        </p:nvSpPr>
        <p:spPr>
          <a:xfrm>
            <a:off x="5883546" y="5619588"/>
            <a:ext cx="13257773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rPr b="1"/>
              <a:t>Giornalista e divulgatore scientifico</a:t>
            </a:r>
            <a:r>
              <a:t>: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t>nel 1979 al </a:t>
            </a:r>
            <a:r>
              <a:rPr i="1"/>
              <a:t>Corriere della Sera</a:t>
            </a:r>
            <a:r>
              <a:t> dove diventa nel 2002 caporedattore della sezione Scienza; oggi è editorialista scientifico.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rPr b="1"/>
              <a:t>Autore e saggista</a:t>
            </a:r>
            <a:r>
              <a:t>: Ha pubblicato oltre 30 saggi di divulgazione scientifica,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rPr b="1"/>
              <a:t>Curatore e promotore culturale</a:t>
            </a:r>
            <a:r>
              <a:t>: Ha curato importanti mostre scientifiche (SMAU, Museo della Scienza di Milano) e dal 2015 è promotore della sezione "Spazio" al Museo della Scienza e della Tecnologia.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</a:defRPr>
            </a:pPr>
            <a:r>
              <a:rPr b="1"/>
              <a:t>Ruoli istituzionali e internazionali</a:t>
            </a:r>
            <a:r>
              <a:t>: Presidente UGIS dal 2010, direttore scientifico del Festival di Padova, membro del Comitato Storia dell'International Academy of Astronautics dal 2020.</a:t>
            </a:r>
          </a:p>
        </p:txBody>
      </p:sp>
      <p:grpSp>
        <p:nvGrpSpPr>
          <p:cNvPr id="252" name="pasted-movie.png"/>
          <p:cNvGrpSpPr/>
          <p:nvPr/>
        </p:nvGrpSpPr>
        <p:grpSpPr>
          <a:xfrm>
            <a:off x="2403191" y="5700911"/>
            <a:ext cx="3055160" cy="3282457"/>
            <a:chOff x="0" y="0"/>
            <a:chExt cx="3055159" cy="3282456"/>
          </a:xfrm>
        </p:grpSpPr>
        <p:pic>
          <p:nvPicPr>
            <p:cNvPr id="25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648760" cy="28379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0" name="pasted-movie.png" descr="pasted-movi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55160" cy="3282457"/>
            </a:xfrm>
            <a:prstGeom prst="rect">
              <a:avLst/>
            </a:prstGeom>
            <a:effectLst/>
          </p:spPr>
        </p:pic>
      </p:grpSp>
      <p:pic>
        <p:nvPicPr>
          <p:cNvPr id="25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8726" y="4595659"/>
            <a:ext cx="6832601" cy="68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