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17"/>
  </p:notesMasterIdLst>
  <p:sldIdLst>
    <p:sldId id="256" r:id="rId2"/>
    <p:sldId id="257" r:id="rId3"/>
    <p:sldId id="281" r:id="rId4"/>
    <p:sldId id="259" r:id="rId5"/>
    <p:sldId id="273" r:id="rId6"/>
    <p:sldId id="279" r:id="rId7"/>
    <p:sldId id="274" r:id="rId8"/>
    <p:sldId id="283" r:id="rId9"/>
    <p:sldId id="276" r:id="rId10"/>
    <p:sldId id="285" r:id="rId11"/>
    <p:sldId id="277" r:id="rId12"/>
    <p:sldId id="278" r:id="rId13"/>
    <p:sldId id="280" r:id="rId14"/>
    <p:sldId id="287" r:id="rId15"/>
    <p:sldId id="286" r:id="rId1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60"/>
  </p:normalViewPr>
  <p:slideViewPr>
    <p:cSldViewPr>
      <p:cViewPr varScale="1">
        <p:scale>
          <a:sx n="106" d="100"/>
          <a:sy n="106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B6E3A-A9C6-4428-84CA-DEEC2E20F223}" type="datetimeFigureOut">
              <a:rPr lang="it-IT" smtClean="0"/>
              <a:t>13/12/2021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03703-393B-4FB1-B04C-B163EC91EF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11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3703-393B-4FB1-B04C-B163EC91EF9E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27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95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736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62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837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998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434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49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61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5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85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510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6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0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09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74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3273F-13ED-4108-80ED-61EB4F5229DF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AD3CCC-9C56-4246-BB51-068C2F7AE6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76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725144"/>
            <a:ext cx="7021430" cy="11253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300" b="1" dirty="0" smtClean="0">
                <a:solidFill>
                  <a:srgbClr val="C00000"/>
                </a:solidFill>
              </a:rPr>
              <a:t/>
            </a:r>
            <a:br>
              <a:rPr lang="it-IT" sz="3300" b="1" dirty="0" smtClean="0">
                <a:solidFill>
                  <a:srgbClr val="C00000"/>
                </a:solidFill>
              </a:rPr>
            </a:br>
            <a:r>
              <a:rPr lang="it-IT" sz="3300" b="1" dirty="0" smtClean="0">
                <a:solidFill>
                  <a:srgbClr val="C00000"/>
                </a:solidFill>
              </a:rPr>
              <a:t>I giovani e le scienze 2022</a:t>
            </a:r>
            <a:br>
              <a:rPr lang="it-IT" sz="3300" b="1" dirty="0" smtClean="0">
                <a:solidFill>
                  <a:srgbClr val="C00000"/>
                </a:solidFill>
              </a:rPr>
            </a:br>
            <a:r>
              <a:rPr lang="it-IT" sz="2000" b="1" dirty="0" smtClean="0">
                <a:solidFill>
                  <a:srgbClr val="C00000"/>
                </a:solidFill>
              </a:rPr>
              <a:t/>
            </a:r>
            <a:br>
              <a:rPr lang="it-IT" sz="2000" b="1" dirty="0" smtClean="0">
                <a:solidFill>
                  <a:srgbClr val="C00000"/>
                </a:solidFill>
              </a:rPr>
            </a:br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</a:rPr>
              <a:t>Alberto Pieri</a:t>
            </a:r>
            <a:br>
              <a:rPr lang="it-IT" sz="2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</a:rPr>
              <a:t>Segretario generale Fast</a:t>
            </a:r>
            <a:br>
              <a:rPr lang="it-IT" sz="2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it-IT" sz="2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it-IT" sz="2200" dirty="0"/>
          </a:p>
        </p:txBody>
      </p:sp>
      <p:pic>
        <p:nvPicPr>
          <p:cNvPr id="3" name="Immagine 2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1022" y="5602684"/>
            <a:ext cx="1454473" cy="4956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922463" y="28994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6">
                    <a:lumMod val="50000"/>
                  </a:schemeClr>
                </a:solidFill>
              </a:rPr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6632"/>
            <a:ext cx="5983415" cy="352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  I GIOVANI E LE SCIENZE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5676" y="1052736"/>
            <a:ext cx="7272808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Migliora il contesto formativo</a:t>
            </a:r>
          </a:p>
          <a:p>
            <a:pPr marL="0" indent="0">
              <a:buNone/>
            </a:pPr>
            <a:endParaRPr lang="it-IT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731521"/>
              </p:ext>
            </p:extLst>
          </p:nvPr>
        </p:nvGraphicFramePr>
        <p:xfrm>
          <a:off x="323529" y="1653454"/>
          <a:ext cx="7128791" cy="313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146"/>
                <a:gridCol w="2275146"/>
                <a:gridCol w="1011176"/>
                <a:gridCol w="1567323"/>
              </a:tblGrid>
              <a:tr h="38713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</a:tr>
              <a:tr h="387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87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87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87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87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87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2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323530" y="4581128"/>
            <a:ext cx="726495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Fonte: elaborazione su dati ISTAT (8 ottobre 2021), EUROSTAT, OCSE</a:t>
            </a:r>
            <a:endParaRPr lang="it-IT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16" y="1638120"/>
            <a:ext cx="6801799" cy="280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7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GIOVANI E LE SCIENZE 2022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7" y="908720"/>
            <a:ext cx="6984777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scadenze</a:t>
            </a:r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31 gennaio 2022: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presentazione della modulistica con candidature e progetti</a:t>
            </a:r>
          </a:p>
          <a:p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21 febbraio 2022: pubblicazione elenco finalisti</a:t>
            </a:r>
          </a:p>
          <a:p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19-21 marzo 2022: esposizione progetti e premiazione vincitori</a:t>
            </a:r>
          </a:p>
          <a:p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maggio 2022-marzo 2023: fruizione dei riconoscimenti con la partecipazione alle gare internazionali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GIOVANI E LE SCIENZE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7" y="908720"/>
            <a:ext cx="6984777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Il futuro</a:t>
            </a:r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Lauree STEAM – Master – Dottorati ricerca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Possibili specializzazioni all’estero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Carriere professionali di qualità</a:t>
            </a: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GIOVANI E LE SCIENZE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7" y="908720"/>
            <a:ext cx="6984777" cy="47525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Attività complementari</a:t>
            </a:r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Seminari di valorizzazione del concorso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arenR"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L’esperienza e le prospettive; Galileo festival, Padova, 16 ottobre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arenR"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Lo sviluppo sostenibile: ricerca, strategie, esperienze, 19 novembre, Galilei, Jesi (AN)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arenR"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chimica a sostegno della crescita sostenibile, 24 novembre, </a:t>
            </a:r>
            <a:r>
              <a:rPr lang="it-IT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Sobrero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Casale Monferrato (AL)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arenR"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Agricoltura, ambiente, economia circolare</a:t>
            </a:r>
            <a:r>
              <a:rPr lang="it-IT" sz="200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000" smtClean="0">
                <a:latin typeface="Calibri" panose="020F0502020204030204" pitchFamily="34" charset="0"/>
                <a:cs typeface="Calibri" panose="020F0502020204030204" pitchFamily="34" charset="0"/>
              </a:rPr>
              <a:t>15 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dicembre, Omar, Novara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arenR"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Industria 4.0: conoscere le opportunità per diventare protagonisti, 22 dicembre, Fermi, Mantova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ESDY-</a:t>
            </a:r>
            <a:r>
              <a:rPr lang="it-IT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Science </a:t>
            </a:r>
            <a:r>
              <a:rPr lang="it-IT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Youth – 14-18 marzo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Concorso fotografico sulla transizione energetica – 30 aprile 2022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Photo Contest </a:t>
            </a:r>
            <a:r>
              <a:rPr lang="it-IT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Milset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1 febbraio-31 luglio 2022</a:t>
            </a: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6347713" cy="1182901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GIOVANI E LE SCIENZE</a:t>
            </a:r>
            <a:br>
              <a:rPr lang="it-IT" dirty="0" smtClean="0"/>
            </a:br>
            <a:endParaRPr lang="it-IT" sz="105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3028" y="764704"/>
            <a:ext cx="6666246" cy="6068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Patrocini e contributi 2021</a:t>
            </a:r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300236"/>
            <a:ext cx="5249008" cy="5306165"/>
          </a:xfrm>
          <a:prstGeom prst="rect">
            <a:avLst/>
          </a:prstGeom>
        </p:spPr>
      </p:pic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467600" cy="4464496"/>
          </a:xfrm>
        </p:spPr>
        <p:txBody>
          <a:bodyPr/>
          <a:lstStyle/>
          <a:p>
            <a:pPr algn="ctr"/>
            <a:r>
              <a:rPr lang="it-IT" dirty="0" smtClean="0"/>
              <a:t>Grazie per l’attenzione</a:t>
            </a:r>
            <a:br>
              <a:rPr lang="it-IT" dirty="0" smtClean="0"/>
            </a:br>
            <a:r>
              <a:rPr lang="it-IT" dirty="0" smtClean="0"/>
              <a:t>Alberto Pieri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cap="none" dirty="0" smtClean="0">
                <a:latin typeface="+mn-lt"/>
                <a:cs typeface="Arial" panose="020B0604020202020204" pitchFamily="34" charset="0"/>
              </a:rPr>
              <a:t>alberto.pieri@fast.mi.it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3" name="Immagine 2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820" y="6256396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I GIOVANI E LE SCIENZE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12776"/>
            <a:ext cx="7385247" cy="4176464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</a:t>
            </a:r>
            <a:r>
              <a:rPr lang="it-IT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CONTENUTI DELL’INTERVENTO</a:t>
            </a:r>
            <a:endParaRPr lang="it-IT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Fast e il concorso</a:t>
            </a:r>
          </a:p>
          <a:p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Opportunità e ricadute</a:t>
            </a:r>
          </a:p>
          <a:p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scadenze e il futuro</a:t>
            </a:r>
          </a:p>
          <a:p>
            <a:pPr marL="0" indent="0">
              <a:buNone/>
            </a:pPr>
            <a:endParaRPr 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2237" y="609600"/>
            <a:ext cx="6635076" cy="1320800"/>
          </a:xfrm>
        </p:spPr>
        <p:txBody>
          <a:bodyPr/>
          <a:lstStyle/>
          <a:p>
            <a:r>
              <a:rPr lang="it-IT" smtClean="0"/>
              <a:t>                   FAST è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2237" y="1196752"/>
            <a:ext cx="7602563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Federazione delle associazioni scientifiche e tecniche</a:t>
            </a: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1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/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124 anni di storia (fondata nel 1897)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/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Organizzazione non profit con personalità giuridica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/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26 associazioni culturali con oltre 35 mila soci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/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41 riviste, newsletter – con oltre 350 mila lettori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/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700 eventi l’anno (corsi, convegni, seminari …)</a:t>
            </a:r>
          </a:p>
          <a:p>
            <a:pPr marL="361950" indent="-361950"/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collegamenti europei e internazionali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62718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2237" y="260648"/>
            <a:ext cx="6603480" cy="1320800"/>
          </a:xfrm>
        </p:spPr>
        <p:txBody>
          <a:bodyPr>
            <a:normAutofit/>
          </a:bodyPr>
          <a:lstStyle/>
          <a:p>
            <a:r>
              <a:rPr lang="it-IT" dirty="0" smtClean="0"/>
              <a:t>                   FAST al lavoro</a:t>
            </a:r>
            <a:r>
              <a:rPr lang="it-IT" dirty="0"/>
              <a:t/>
            </a:r>
            <a:br>
              <a:rPr lang="it-IT" dirty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2238" y="1052737"/>
            <a:ext cx="720209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ATTIVITA’</a:t>
            </a:r>
          </a:p>
          <a:p>
            <a:pPr marL="361950" indent="-361950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Servizi alle imprese e alla pubblica amministrazione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Attività di ricerca e studio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Formazione e aggiornamento professionale con CFP per ingegneri e giornalisti</a:t>
            </a:r>
          </a:p>
          <a:p>
            <a:pPr marL="361950" indent="-361950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Informazione e divulgazione scientifica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b="1" dirty="0" smtClean="0"/>
              <a:t>SETTORI</a:t>
            </a:r>
            <a:endParaRPr lang="it-IT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Ambiente: Fast Ambiente Academy</a:t>
            </a:r>
          </a:p>
          <a:p>
            <a:pPr marL="361950" indent="-361950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Ricerca e trasferimento tecnologico: EEN-Enterprise Europe Network</a:t>
            </a:r>
          </a:p>
          <a:p>
            <a:pPr marL="361950" indent="-361950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Energia: H2It, Associazione italiana idrogeno e celle a combustibile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Valorizzazione studenti meritevoli: I giovani e le scienze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65869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  I GIOVANI E LE SCIENZE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7673279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Selezione italiana per EUCYS-concorso dell’Unione europea      dei giovani scienziati e per le più prestigiose competizioni internazionali degli studenti eccellenti</a:t>
            </a:r>
          </a:p>
          <a:p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Obiettivi: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individuare e incoraggiare gli studenti meritevoli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avvicinare giovani a scienza, ricerca, tecnologia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incentivare lo spirito di innovazione e cooperazione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favorire la partecipazione ai più importanti eventi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è il festival delle STEAM per i giovani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Destinatari: studenti delle superiori tra i 14 e i 20 anni</a:t>
            </a:r>
          </a:p>
          <a:p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Tipologia: 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studi, progetti innovativi in qualsiasi settore</a:t>
            </a:r>
          </a:p>
          <a:p>
            <a:pPr marL="457200" lvl="1" indent="0">
              <a:buNone/>
            </a:pP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5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347713" cy="1224136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  I GIOVANI E LE SCIENZE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7673279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SPECIFICITA’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Base giuridica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è la selezione per EUCYS voluto da istituzioni europee (Parlamento, Consiglio, Commissione)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e da Governi stati membri dell’Unione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Italia è nel programma IO MERITO per la valorizzazione delle eccellenze; edizione 2022 in collaborazione con il MIUR</a:t>
            </a:r>
          </a:p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Storia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: 1a edizione nel 1989</a:t>
            </a:r>
          </a:p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Strategia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: ha anticipato e valorizza il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Generation EU</a:t>
            </a:r>
          </a:p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Temi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: aperto a tutti i campi scientifici e tecnologici (diversamente dalle olimpiadi monotematiche)</a:t>
            </a:r>
          </a:p>
          <a:p>
            <a:pPr algn="just"/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Collegamenti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: passaggio obbligato per partecipare alle più importanti competizioni internazionali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Celebrazione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: le edizioni del 2022 e 2023 arricchiscono il programma per i 125 anni della FAST</a:t>
            </a:r>
          </a:p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: anno europeo dei giovani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21253"/>
            <a:ext cx="6347713" cy="1432203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GIOVANI E LE SCIENZE 2022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828389"/>
            <a:ext cx="7416824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opportunità</a:t>
            </a:r>
          </a:p>
          <a:p>
            <a:pPr fontAlgn="base"/>
            <a:r>
              <a:rPr lang="it-IT" sz="1600" dirty="0" smtClean="0"/>
              <a:t>33</a:t>
            </a:r>
            <a:r>
              <a:rPr lang="it-IT" sz="1600" dirty="0"/>
              <a:t>° </a:t>
            </a:r>
            <a:r>
              <a:rPr lang="it-IT" sz="1600" b="1" dirty="0" smtClean="0"/>
              <a:t>EUCYS (3 progetti con 6 finalisti)</a:t>
            </a:r>
            <a:r>
              <a:rPr lang="it-IT" sz="1600" dirty="0" smtClean="0"/>
              <a:t>, </a:t>
            </a:r>
            <a:r>
              <a:rPr lang="it-IT" sz="1600" dirty="0"/>
              <a:t>concorso dell’Unione europea per i giovani scienziati; </a:t>
            </a:r>
            <a:r>
              <a:rPr lang="it-IT" sz="1600" dirty="0" err="1" smtClean="0"/>
              <a:t>Leyden</a:t>
            </a:r>
            <a:r>
              <a:rPr lang="it-IT" sz="1600" dirty="0" smtClean="0"/>
              <a:t> </a:t>
            </a:r>
            <a:r>
              <a:rPr lang="it-IT" sz="1600" dirty="0"/>
              <a:t>(Olanda), </a:t>
            </a:r>
            <a:r>
              <a:rPr lang="it-IT" sz="1600" dirty="0" smtClean="0"/>
              <a:t>settembre – premi di 7.000-5.000-3.500 €; premi d’onore</a:t>
            </a:r>
            <a:endParaRPr lang="it-IT" sz="1600" dirty="0"/>
          </a:p>
          <a:p>
            <a:pPr fontAlgn="base"/>
            <a:r>
              <a:rPr lang="it-IT" sz="1600" b="1" dirty="0" err="1"/>
              <a:t>Regeneron</a:t>
            </a:r>
            <a:r>
              <a:rPr lang="it-IT" sz="1600" b="1" dirty="0"/>
              <a:t> </a:t>
            </a:r>
            <a:r>
              <a:rPr lang="it-IT" sz="1600" b="1" dirty="0" smtClean="0"/>
              <a:t>ISEF (6 progetti)</a:t>
            </a:r>
            <a:r>
              <a:rPr lang="it-IT" sz="1600" dirty="0" smtClean="0"/>
              <a:t>, </a:t>
            </a:r>
            <a:r>
              <a:rPr lang="it-IT" sz="1600" dirty="0"/>
              <a:t>fiera internazionale della scienza e della ingegneria, Atlanta, (Georgia-USA), 7-13 </a:t>
            </a:r>
            <a:r>
              <a:rPr lang="it-IT" sz="1600" dirty="0" smtClean="0"/>
              <a:t>maggio – premi per 5 milioni di $</a:t>
            </a:r>
            <a:endParaRPr lang="it-IT" sz="1600" dirty="0"/>
          </a:p>
          <a:p>
            <a:pPr fontAlgn="base"/>
            <a:r>
              <a:rPr lang="it-IT" sz="1600" b="1" dirty="0"/>
              <a:t>GENIUS </a:t>
            </a:r>
            <a:r>
              <a:rPr lang="it-IT" sz="1600" b="1" dirty="0" err="1" smtClean="0"/>
              <a:t>Olympiad</a:t>
            </a:r>
            <a:r>
              <a:rPr lang="it-IT" sz="1600" b="1" dirty="0" smtClean="0"/>
              <a:t> (1-2 progetti)</a:t>
            </a:r>
            <a:r>
              <a:rPr lang="it-IT" sz="1600" dirty="0" smtClean="0"/>
              <a:t>, </a:t>
            </a:r>
            <a:r>
              <a:rPr lang="it-IT" sz="1600" dirty="0"/>
              <a:t>competizione internazionale su tematiche ambientali, scienza, ingegneria, musica, arte, scrittura, robotica, Rochester (NY – USA), 7-11 </a:t>
            </a:r>
            <a:r>
              <a:rPr lang="it-IT" sz="1600" dirty="0" smtClean="0"/>
              <a:t>giugno</a:t>
            </a:r>
          </a:p>
          <a:p>
            <a:pPr fontAlgn="base"/>
            <a:r>
              <a:rPr lang="it-IT" sz="1600" b="1" dirty="0" smtClean="0"/>
              <a:t>ISTF</a:t>
            </a:r>
            <a:r>
              <a:rPr lang="it-IT" sz="1600" dirty="0" smtClean="0"/>
              <a:t> – Forum internazionale svizzero della scienza (1 candidato), dedicato a «Costruire società resilienti», </a:t>
            </a:r>
            <a:r>
              <a:rPr lang="it-IT" sz="1600" dirty="0" err="1" smtClean="0"/>
              <a:t>Notwill</a:t>
            </a:r>
            <a:r>
              <a:rPr lang="it-IT" sz="1600" dirty="0" smtClean="0"/>
              <a:t>, 5-9 luglio</a:t>
            </a:r>
            <a:endParaRPr lang="it-IT" sz="1600" dirty="0"/>
          </a:p>
          <a:p>
            <a:pPr fontAlgn="base"/>
            <a:r>
              <a:rPr lang="it-IT" sz="1600" b="1" dirty="0" smtClean="0"/>
              <a:t>CASTIC (1 progetto)</a:t>
            </a:r>
            <a:r>
              <a:rPr lang="it-IT" sz="1600" dirty="0" smtClean="0"/>
              <a:t>, </a:t>
            </a:r>
            <a:r>
              <a:rPr lang="it-IT" sz="1600" dirty="0"/>
              <a:t>concorso internazionale di scienza e tecnologia della Cina, luglio</a:t>
            </a:r>
          </a:p>
          <a:p>
            <a:pPr fontAlgn="base"/>
            <a:r>
              <a:rPr lang="it-IT" sz="1600" b="1" dirty="0" smtClean="0"/>
              <a:t>LIYSF (senza limiti)</a:t>
            </a:r>
            <a:r>
              <a:rPr lang="it-IT" sz="1600" dirty="0" smtClean="0"/>
              <a:t>, </a:t>
            </a:r>
            <a:r>
              <a:rPr lang="it-IT" sz="1600" dirty="0"/>
              <a:t>forum giovanile internazionale </a:t>
            </a:r>
            <a:r>
              <a:rPr lang="it-IT" sz="1600" dirty="0" smtClean="0"/>
              <a:t>della </a:t>
            </a:r>
            <a:r>
              <a:rPr lang="it-IT" sz="1600" dirty="0"/>
              <a:t>scienza, Londra, 27 luglio-10 agosto</a:t>
            </a:r>
          </a:p>
          <a:p>
            <a:pPr fontAlgn="base"/>
            <a:r>
              <a:rPr lang="it-IT" sz="1600" b="1" dirty="0" smtClean="0"/>
              <a:t>IEYI </a:t>
            </a:r>
            <a:r>
              <a:rPr lang="it-IT" sz="1600" b="1" dirty="0"/>
              <a:t>(</a:t>
            </a:r>
            <a:r>
              <a:rPr lang="it-IT" sz="1600" b="1" dirty="0" smtClean="0"/>
              <a:t>1 progetto)</a:t>
            </a:r>
            <a:r>
              <a:rPr lang="it-IT" sz="1600" dirty="0" smtClean="0"/>
              <a:t>, </a:t>
            </a:r>
            <a:r>
              <a:rPr lang="it-IT" sz="1600" dirty="0"/>
              <a:t>esposizione internazionale dei giovani inventori, sede da decidere, settembre</a:t>
            </a:r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9176"/>
            <a:ext cx="7272329" cy="5894120"/>
          </a:xfrm>
        </p:spPr>
        <p:txBody>
          <a:bodyPr>
            <a:normAutofit/>
          </a:bodyPr>
          <a:lstStyle/>
          <a:p>
            <a:pPr fontAlgn="base"/>
            <a:r>
              <a:rPr lang="it-IT" sz="1600" b="1" dirty="0" smtClean="0"/>
              <a:t>BUCA </a:t>
            </a:r>
            <a:r>
              <a:rPr lang="it-IT" sz="1600" b="1" dirty="0"/>
              <a:t>IMSEF (2 progetti)</a:t>
            </a:r>
            <a:r>
              <a:rPr lang="it-IT" sz="1600" dirty="0"/>
              <a:t>, fiera internazionale di musica, scienza e ingegneria, Buca (Turchia), settembre</a:t>
            </a:r>
          </a:p>
          <a:p>
            <a:pPr fontAlgn="base"/>
            <a:r>
              <a:rPr lang="it-IT" sz="1600" b="1" dirty="0"/>
              <a:t>MOSTRATEC (2 progetti)</a:t>
            </a:r>
            <a:r>
              <a:rPr lang="it-IT" sz="1600" dirty="0"/>
              <a:t>, fiera internazionale della tecnologia, Novo </a:t>
            </a:r>
            <a:r>
              <a:rPr lang="it-IT" sz="1600" dirty="0" err="1"/>
              <a:t>Hamburgo</a:t>
            </a:r>
            <a:r>
              <a:rPr lang="it-IT" sz="1600" dirty="0"/>
              <a:t> (Brasile), 18-22 ottobre</a:t>
            </a:r>
          </a:p>
          <a:p>
            <a:pPr fontAlgn="base"/>
            <a:r>
              <a:rPr lang="it-IT" sz="1600" b="1" dirty="0"/>
              <a:t>TISF (1 progetto)</a:t>
            </a:r>
            <a:r>
              <a:rPr lang="it-IT" sz="1600" dirty="0"/>
              <a:t>, fiera scientifica internazionale di Taiwan, Taipei, febbraio 2023</a:t>
            </a:r>
          </a:p>
          <a:p>
            <a:pPr fontAlgn="base"/>
            <a:r>
              <a:rPr lang="it-IT" sz="1600" b="1" dirty="0"/>
              <a:t>Expo Mexico</a:t>
            </a:r>
            <a:r>
              <a:rPr lang="it-IT" sz="1600" dirty="0"/>
              <a:t>, dicembre; </a:t>
            </a:r>
            <a:r>
              <a:rPr lang="it-IT" sz="1600" b="1" dirty="0"/>
              <a:t>EXPORECERCA JOVE</a:t>
            </a:r>
            <a:r>
              <a:rPr lang="it-IT" sz="1600" dirty="0"/>
              <a:t>, marzo 2023 </a:t>
            </a:r>
            <a:r>
              <a:rPr lang="it-IT" sz="1600" b="1" dirty="0"/>
              <a:t>(Spagna) I-FEST</a:t>
            </a:r>
            <a:r>
              <a:rPr lang="it-IT" sz="1600" dirty="0"/>
              <a:t> (Tunisia), EXPO Bruxelles (Belgio</a:t>
            </a:r>
            <a:r>
              <a:rPr lang="it-IT" sz="1600" dirty="0" smtClean="0"/>
              <a:t>)</a:t>
            </a:r>
          </a:p>
          <a:p>
            <a:pPr marL="0" indent="0" algn="ctr" fontAlgn="base">
              <a:spcBef>
                <a:spcPts val="1200"/>
              </a:spcBef>
              <a:buNone/>
            </a:pPr>
            <a:r>
              <a:rPr lang="it-IT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Opportunità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 MILSET</a:t>
            </a:r>
          </a:p>
          <a:p>
            <a:pPr fontAlgn="base">
              <a:lnSpc>
                <a:spcPct val="150000"/>
              </a:lnSpc>
            </a:pPr>
            <a:r>
              <a:rPr lang="it-IT" sz="1600" b="1" dirty="0" smtClean="0"/>
              <a:t>ESA </a:t>
            </a:r>
            <a:r>
              <a:rPr lang="it-IT" sz="1600" dirty="0" smtClean="0"/>
              <a:t>-</a:t>
            </a:r>
            <a:r>
              <a:rPr lang="it-IT" sz="1600" b="1" dirty="0" smtClean="0"/>
              <a:t> </a:t>
            </a:r>
            <a:r>
              <a:rPr lang="it-IT" sz="1600" dirty="0" smtClean="0"/>
              <a:t>Expo </a:t>
            </a:r>
            <a:r>
              <a:rPr lang="it-IT" sz="1600" dirty="0" err="1" smtClean="0"/>
              <a:t>Sciences</a:t>
            </a:r>
            <a:r>
              <a:rPr lang="it-IT" sz="1600" dirty="0" smtClean="0"/>
              <a:t> Asia, Dubai (EAU), 20-25 febbraio</a:t>
            </a:r>
            <a:endParaRPr lang="it-IT" sz="1600" dirty="0"/>
          </a:p>
          <a:p>
            <a:pPr fontAlgn="base">
              <a:lnSpc>
                <a:spcPct val="150000"/>
              </a:lnSpc>
            </a:pPr>
            <a:r>
              <a:rPr lang="it-IT" sz="1600" b="1" dirty="0" smtClean="0"/>
              <a:t>ESE </a:t>
            </a:r>
            <a:r>
              <a:rPr lang="it-IT" sz="1600" dirty="0" smtClean="0"/>
              <a:t>-</a:t>
            </a:r>
            <a:r>
              <a:rPr lang="it-IT" sz="1600" b="1" dirty="0" smtClean="0"/>
              <a:t> </a:t>
            </a:r>
            <a:r>
              <a:rPr lang="it-IT" sz="1600" dirty="0" smtClean="0"/>
              <a:t>Expo </a:t>
            </a:r>
            <a:r>
              <a:rPr lang="it-IT" sz="1600" dirty="0" err="1" smtClean="0"/>
              <a:t>Sciences</a:t>
            </a:r>
            <a:r>
              <a:rPr lang="it-IT" sz="1600" dirty="0" smtClean="0"/>
              <a:t> Europe, </a:t>
            </a:r>
            <a:r>
              <a:rPr lang="it-IT" sz="1600" dirty="0" err="1" smtClean="0"/>
              <a:t>Suceava</a:t>
            </a:r>
            <a:r>
              <a:rPr lang="it-IT" sz="1600" dirty="0" smtClean="0"/>
              <a:t> (Romania), 24-30 luglio</a:t>
            </a:r>
            <a:endParaRPr lang="it-IT" sz="1600" dirty="0"/>
          </a:p>
          <a:p>
            <a:pPr fontAlgn="base">
              <a:lnSpc>
                <a:spcPct val="150000"/>
              </a:lnSpc>
            </a:pPr>
            <a:r>
              <a:rPr lang="it-IT" sz="1600" b="1" dirty="0" smtClean="0"/>
              <a:t>ESV </a:t>
            </a:r>
            <a:r>
              <a:rPr lang="it-IT" sz="1600" dirty="0" smtClean="0"/>
              <a:t>-</a:t>
            </a:r>
            <a:r>
              <a:rPr lang="it-IT" sz="1600" b="1" dirty="0" smtClean="0"/>
              <a:t> </a:t>
            </a:r>
            <a:r>
              <a:rPr lang="it-IT" sz="1600" dirty="0" smtClean="0"/>
              <a:t>Expo </a:t>
            </a:r>
            <a:r>
              <a:rPr lang="it-IT" sz="1600" dirty="0" err="1" smtClean="0"/>
              <a:t>Sciences</a:t>
            </a:r>
            <a:r>
              <a:rPr lang="it-IT" sz="1600" dirty="0" smtClean="0"/>
              <a:t> </a:t>
            </a:r>
            <a:r>
              <a:rPr lang="it-IT" sz="1600" dirty="0" err="1" smtClean="0"/>
              <a:t>Vodstok</a:t>
            </a:r>
            <a:r>
              <a:rPr lang="it-IT" sz="1600" dirty="0" smtClean="0"/>
              <a:t>, </a:t>
            </a:r>
            <a:r>
              <a:rPr lang="it-IT" sz="1600" dirty="0" err="1" smtClean="0"/>
              <a:t>Nur</a:t>
            </a:r>
            <a:r>
              <a:rPr lang="it-IT" sz="1600" dirty="0" smtClean="0"/>
              <a:t>-Sultan (</a:t>
            </a:r>
            <a:r>
              <a:rPr lang="it-IT" sz="1600" smtClean="0"/>
              <a:t>ex Astana</a:t>
            </a:r>
            <a:r>
              <a:rPr lang="it-IT" sz="1600" dirty="0" smtClean="0"/>
              <a:t>), ibrido, settembre</a:t>
            </a:r>
            <a:endParaRPr lang="it-IT" sz="1600" dirty="0"/>
          </a:p>
          <a:p>
            <a:pPr fontAlgn="base">
              <a:lnSpc>
                <a:spcPct val="150000"/>
              </a:lnSpc>
            </a:pPr>
            <a:r>
              <a:rPr lang="it-IT" sz="1600" b="1" dirty="0" smtClean="0"/>
              <a:t>ESI-AMLAT </a:t>
            </a:r>
            <a:r>
              <a:rPr lang="it-IT" sz="1600" dirty="0" smtClean="0"/>
              <a:t>–</a:t>
            </a:r>
            <a:r>
              <a:rPr lang="it-IT" sz="1600" b="1" dirty="0" smtClean="0"/>
              <a:t> </a:t>
            </a:r>
            <a:r>
              <a:rPr lang="it-IT" sz="1600" dirty="0" smtClean="0"/>
              <a:t>Expo </a:t>
            </a:r>
            <a:r>
              <a:rPr lang="it-IT" sz="1600" dirty="0" err="1" smtClean="0"/>
              <a:t>Sciences</a:t>
            </a:r>
            <a:r>
              <a:rPr lang="it-IT" sz="1600" dirty="0" smtClean="0"/>
              <a:t> America latina, online, Argentina, settembre</a:t>
            </a:r>
          </a:p>
          <a:p>
            <a:pPr fontAlgn="base"/>
            <a:r>
              <a:rPr lang="it-IT" sz="1600" b="1" dirty="0"/>
              <a:t>Certificati di eccellenza</a:t>
            </a:r>
            <a:r>
              <a:rPr lang="it-IT" sz="1600" dirty="0"/>
              <a:t> di prestigiose associazioni internazionali e italiane</a:t>
            </a:r>
          </a:p>
          <a:p>
            <a:pPr marL="0" indent="0" fontAlgn="base">
              <a:lnSpc>
                <a:spcPct val="150000"/>
              </a:lnSpc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 GIOVANI E LE SCIENZE 1989-2021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7" y="908720"/>
            <a:ext cx="6984777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dati</a:t>
            </a:r>
          </a:p>
          <a:p>
            <a:pPr marL="0" indent="0">
              <a:buNone/>
            </a:pP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33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edizioni</a:t>
            </a:r>
          </a:p>
          <a:p>
            <a:pPr marL="0" indent="0">
              <a:buNone/>
            </a:pP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2552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progetti presentati alla Fast da 5912 candidati dopo la selezione nelle scuole</a:t>
            </a:r>
          </a:p>
          <a:p>
            <a:pPr marL="0" indent="0">
              <a:buNone/>
            </a:pP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945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progetti finalisti con 2013 concorrenti</a:t>
            </a:r>
          </a:p>
          <a:p>
            <a:pPr marL="0" indent="0" algn="ctr">
              <a:buNone/>
            </a:pP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Le ricadute</a:t>
            </a:r>
          </a:p>
          <a:p>
            <a:pPr marL="0" indent="0">
              <a:buNone/>
            </a:pP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51%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dei candidati cambia il proprio orientamento per l’Università e sceglie lauree STEAM</a:t>
            </a:r>
          </a:p>
          <a:p>
            <a:pPr marL="0" indent="0">
              <a:buNone/>
            </a:pP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93%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dei finalisti preferisce percorsi STEAM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LOGO F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48687"/>
            <a:ext cx="1152128" cy="39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536</TotalTime>
  <Words>765</Words>
  <Application>Microsoft Office PowerPoint</Application>
  <PresentationFormat>Presentazione su schermo (4:3)</PresentationFormat>
  <Paragraphs>111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Sfaccettatura</vt:lpstr>
      <vt:lpstr> I giovani e le scienze 2022  Alberto Pieri Segretario generale Fast  </vt:lpstr>
      <vt:lpstr>I GIOVANI E LE SCIENZE </vt:lpstr>
      <vt:lpstr>                   FAST è </vt:lpstr>
      <vt:lpstr>                   FAST al lavoro </vt:lpstr>
      <vt:lpstr>  I GIOVANI E LE SCIENZE </vt:lpstr>
      <vt:lpstr>  I GIOVANI E LE SCIENZE </vt:lpstr>
      <vt:lpstr>I GIOVANI E LE SCIENZE 2022 </vt:lpstr>
      <vt:lpstr>Presentazione standard di PowerPoint</vt:lpstr>
      <vt:lpstr>I GIOVANI E LE SCIENZE 1989-2021 </vt:lpstr>
      <vt:lpstr>  I GIOVANI E LE SCIENZE </vt:lpstr>
      <vt:lpstr>I GIOVANI E LE SCIENZE 2022 </vt:lpstr>
      <vt:lpstr>I GIOVANI E LE SCIENZE </vt:lpstr>
      <vt:lpstr>I GIOVANI E LE SCIENZE </vt:lpstr>
      <vt:lpstr>I GIOVANI E LE SCIENZE </vt:lpstr>
      <vt:lpstr>Grazie per l’attenzione Alberto Pieri  alberto.pieri@fast.mi.it  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SCIENZA, RISCHIO E RESPONSABILITÀ  La conoscenza scientifica e la sua comunicazione nella società del rischio  Milano, 27 novembre 2013     Scienza e società: un rapporto complesso     Alberto Pieri, Vicepresidente Unione Giornalisti Italiani – Ugis Segretario generale Fast</dc:title>
  <dc:creator>camilla</dc:creator>
  <cp:lastModifiedBy>Roberta Panzeri</cp:lastModifiedBy>
  <cp:revision>92</cp:revision>
  <cp:lastPrinted>2021-12-13T09:17:53Z</cp:lastPrinted>
  <dcterms:created xsi:type="dcterms:W3CDTF">2013-11-14T20:28:33Z</dcterms:created>
  <dcterms:modified xsi:type="dcterms:W3CDTF">2021-12-13T10:15:16Z</dcterms:modified>
</cp:coreProperties>
</file>